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0" r:id="rId1"/>
  </p:sldMasterIdLst>
  <p:notesMasterIdLst>
    <p:notesMasterId r:id="rId23"/>
  </p:notesMasterIdLst>
  <p:sldIdLst>
    <p:sldId id="256" r:id="rId2"/>
    <p:sldId id="288" r:id="rId3"/>
    <p:sldId id="295" r:id="rId4"/>
    <p:sldId id="283" r:id="rId5"/>
    <p:sldId id="291" r:id="rId6"/>
    <p:sldId id="289" r:id="rId7"/>
    <p:sldId id="307" r:id="rId8"/>
    <p:sldId id="284" r:id="rId9"/>
    <p:sldId id="292" r:id="rId10"/>
    <p:sldId id="296" r:id="rId11"/>
    <p:sldId id="297" r:id="rId12"/>
    <p:sldId id="298" r:id="rId13"/>
    <p:sldId id="299" r:id="rId14"/>
    <p:sldId id="300" r:id="rId15"/>
    <p:sldId id="301" r:id="rId16"/>
    <p:sldId id="302" r:id="rId17"/>
    <p:sldId id="303" r:id="rId18"/>
    <p:sldId id="304" r:id="rId19"/>
    <p:sldId id="305" r:id="rId20"/>
    <p:sldId id="306" r:id="rId21"/>
    <p:sldId id="308"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44" autoAdjust="0"/>
    <p:restoredTop sz="94364" autoAdjust="0"/>
  </p:normalViewPr>
  <p:slideViewPr>
    <p:cSldViewPr>
      <p:cViewPr varScale="1">
        <p:scale>
          <a:sx n="73" d="100"/>
          <a:sy n="73" d="100"/>
        </p:scale>
        <p:origin x="702"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eaLnBrk="1" fontAlgn="auto" hangingPunct="1">
              <a:spcBef>
                <a:spcPts val="0"/>
              </a:spcBef>
              <a:spcAft>
                <a:spcPts val="0"/>
              </a:spcAft>
              <a:defRPr sz="1200">
                <a:latin typeface="+mn-lt"/>
                <a:cs typeface="+mn-cs"/>
              </a:defRPr>
            </a:lvl1pPr>
          </a:lstStyle>
          <a:p>
            <a:pPr>
              <a:defRPr/>
            </a:pPr>
            <a:fld id="{EDA9101D-E961-4D01-B356-888CD6196A47}" type="datetimeFigureOut">
              <a:rPr lang="en-US"/>
              <a:pPr>
                <a:defRPr/>
              </a:pPr>
              <a:t>2/26/2025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2CEB4A5-FDEA-4772-B1B4-39032C083441}"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52F171-D2DA-4DFC-9A15-B3E980562848}" type="slidenum">
              <a:rPr lang="en-US" altLang="it-IT" smtClean="0"/>
              <a:pPr>
                <a:spcBef>
                  <a:spcPct val="0"/>
                </a:spcBef>
              </a:pPr>
              <a:t>1</a:t>
            </a:fld>
            <a:endParaRPr lang="en-US" alt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r>
              <a:rPr lang="it-IT" altLang="it-IT" smtClean="0"/>
              <a:t>Principessa Jolanda: https://www.youtube.com/watch?v=FZpKFigZpWQ&amp;list=PL_XxlRCHwj-yfslLaAtabGRk9lgo8X5La</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71B710-F4CB-4923-ABD1-B7AA4EEDB0D5}" type="slidenum">
              <a:rPr lang="en-US" altLang="it-IT" smtClean="0"/>
              <a:pPr>
                <a:spcBef>
                  <a:spcPct val="0"/>
                </a:spcBef>
              </a:pPr>
              <a:t>10</a:t>
            </a:fld>
            <a:endParaRPr lang="en-US" altLang="it-IT" smtClean="0"/>
          </a:p>
        </p:txBody>
      </p:sp>
    </p:spTree>
    <p:extLst>
      <p:ext uri="{BB962C8B-B14F-4D97-AF65-F5344CB8AC3E}">
        <p14:creationId xmlns:p14="http://schemas.microsoft.com/office/powerpoint/2010/main" val="223677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AA03F2-20F2-40A5-AEAB-0D234B06890F}" type="slidenum">
              <a:rPr lang="en-US" altLang="it-IT" smtClean="0"/>
              <a:pPr>
                <a:spcBef>
                  <a:spcPct val="0"/>
                </a:spcBef>
              </a:pPr>
              <a:t>11</a:t>
            </a:fld>
            <a:endParaRPr lang="en-US" altLang="it-IT" smtClean="0"/>
          </a:p>
        </p:txBody>
      </p:sp>
    </p:spTree>
    <p:extLst>
      <p:ext uri="{BB962C8B-B14F-4D97-AF65-F5344CB8AC3E}">
        <p14:creationId xmlns:p14="http://schemas.microsoft.com/office/powerpoint/2010/main" val="3343165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9BFD36-D1ED-4836-A7B9-69DD13B7FDC5}" type="slidenum">
              <a:rPr lang="en-US" altLang="it-IT" smtClean="0"/>
              <a:pPr>
                <a:spcBef>
                  <a:spcPct val="0"/>
                </a:spcBef>
              </a:pPr>
              <a:t>12</a:t>
            </a:fld>
            <a:endParaRPr lang="en-US" altLang="it-IT" smtClean="0"/>
          </a:p>
        </p:txBody>
      </p:sp>
    </p:spTree>
    <p:extLst>
      <p:ext uri="{BB962C8B-B14F-4D97-AF65-F5344CB8AC3E}">
        <p14:creationId xmlns:p14="http://schemas.microsoft.com/office/powerpoint/2010/main" val="2917296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r>
              <a:rPr lang="it-IT" altLang="it-IT" smtClean="0"/>
              <a:t>In me non c’è che futuro: https://www.youtube.com/watch?v=Kg656dLIhtk</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159945-675D-4E48-AE87-91B48F9C65FC}" type="slidenum">
              <a:rPr lang="en-US" altLang="it-IT" smtClean="0"/>
              <a:pPr>
                <a:spcBef>
                  <a:spcPct val="0"/>
                </a:spcBef>
              </a:pPr>
              <a:t>13</a:t>
            </a:fld>
            <a:endParaRPr lang="en-US" altLang="it-IT" smtClean="0"/>
          </a:p>
        </p:txBody>
      </p:sp>
    </p:spTree>
    <p:extLst>
      <p:ext uri="{BB962C8B-B14F-4D97-AF65-F5344CB8AC3E}">
        <p14:creationId xmlns:p14="http://schemas.microsoft.com/office/powerpoint/2010/main" val="33923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A56475-4E35-47F5-9DC0-811E187C1006}" type="slidenum">
              <a:rPr lang="en-US" altLang="it-IT" smtClean="0"/>
              <a:pPr>
                <a:spcBef>
                  <a:spcPct val="0"/>
                </a:spcBef>
              </a:pPr>
              <a:t>14</a:t>
            </a:fld>
            <a:endParaRPr lang="en-US" altLang="it-IT" smtClean="0"/>
          </a:p>
        </p:txBody>
      </p:sp>
    </p:spTree>
    <p:extLst>
      <p:ext uri="{BB962C8B-B14F-4D97-AF65-F5344CB8AC3E}">
        <p14:creationId xmlns:p14="http://schemas.microsoft.com/office/powerpoint/2010/main" val="1093088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EFD04B-9F59-4044-A523-000C9C066781}" type="slidenum">
              <a:rPr lang="en-US" altLang="it-IT" smtClean="0"/>
              <a:pPr>
                <a:spcBef>
                  <a:spcPct val="0"/>
                </a:spcBef>
              </a:pPr>
              <a:t>15</a:t>
            </a:fld>
            <a:endParaRPr lang="en-US" altLang="it-IT" smtClean="0"/>
          </a:p>
        </p:txBody>
      </p:sp>
    </p:spTree>
    <p:extLst>
      <p:ext uri="{BB962C8B-B14F-4D97-AF65-F5344CB8AC3E}">
        <p14:creationId xmlns:p14="http://schemas.microsoft.com/office/powerpoint/2010/main" val="4105900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5B3FEE-E385-47A7-A154-6E38C2A6959B}" type="slidenum">
              <a:rPr lang="en-US" altLang="it-IT" smtClean="0"/>
              <a:pPr>
                <a:spcBef>
                  <a:spcPct val="0"/>
                </a:spcBef>
              </a:pPr>
              <a:t>16</a:t>
            </a:fld>
            <a:endParaRPr lang="en-US" altLang="it-IT" smtClean="0"/>
          </a:p>
        </p:txBody>
      </p:sp>
    </p:spTree>
    <p:extLst>
      <p:ext uri="{BB962C8B-B14F-4D97-AF65-F5344CB8AC3E}">
        <p14:creationId xmlns:p14="http://schemas.microsoft.com/office/powerpoint/2010/main" val="969706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89F4FB-F879-425F-970C-136388E26D81}" type="slidenum">
              <a:rPr lang="en-US" altLang="it-IT" smtClean="0"/>
              <a:pPr>
                <a:spcBef>
                  <a:spcPct val="0"/>
                </a:spcBef>
              </a:pPr>
              <a:t>17</a:t>
            </a:fld>
            <a:endParaRPr lang="en-US" altLang="it-IT" smtClean="0"/>
          </a:p>
        </p:txBody>
      </p:sp>
    </p:spTree>
    <p:extLst>
      <p:ext uri="{BB962C8B-B14F-4D97-AF65-F5344CB8AC3E}">
        <p14:creationId xmlns:p14="http://schemas.microsoft.com/office/powerpoint/2010/main" val="3876210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F49037-F840-4B72-BB77-88C9D899F4DE}" type="slidenum">
              <a:rPr lang="en-US" altLang="it-IT" smtClean="0"/>
              <a:pPr>
                <a:spcBef>
                  <a:spcPct val="0"/>
                </a:spcBef>
              </a:pPr>
              <a:t>18</a:t>
            </a:fld>
            <a:endParaRPr lang="en-US" altLang="it-IT" smtClean="0"/>
          </a:p>
        </p:txBody>
      </p:sp>
    </p:spTree>
    <p:extLst>
      <p:ext uri="{BB962C8B-B14F-4D97-AF65-F5344CB8AC3E}">
        <p14:creationId xmlns:p14="http://schemas.microsoft.com/office/powerpoint/2010/main" val="99191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D68041-6011-496B-84FB-B9B6369CFE83}" type="slidenum">
              <a:rPr lang="en-US" altLang="it-IT" smtClean="0"/>
              <a:pPr>
                <a:spcBef>
                  <a:spcPct val="0"/>
                </a:spcBef>
              </a:pPr>
              <a:t>19</a:t>
            </a:fld>
            <a:endParaRPr lang="en-US" altLang="it-IT" smtClean="0"/>
          </a:p>
        </p:txBody>
      </p:sp>
    </p:spTree>
    <p:extLst>
      <p:ext uri="{BB962C8B-B14F-4D97-AF65-F5344CB8AC3E}">
        <p14:creationId xmlns:p14="http://schemas.microsoft.com/office/powerpoint/2010/main" val="3697828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1A9AE6-22A6-4D0D-BDC3-CB2A086BA59E}" type="slidenum">
              <a:rPr lang="en-US" altLang="it-IT" smtClean="0"/>
              <a:pPr>
                <a:spcBef>
                  <a:spcPct val="0"/>
                </a:spcBef>
              </a:pPr>
              <a:t>2</a:t>
            </a:fld>
            <a:endParaRPr lang="en-US" alt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6AA0FA-6755-460F-9194-02EEC70E36C6}" type="slidenum">
              <a:rPr lang="en-US" altLang="it-IT" smtClean="0"/>
              <a:pPr>
                <a:spcBef>
                  <a:spcPct val="0"/>
                </a:spcBef>
              </a:pPr>
              <a:t>20</a:t>
            </a:fld>
            <a:endParaRPr lang="en-US" altLang="it-IT" smtClean="0"/>
          </a:p>
        </p:txBody>
      </p:sp>
    </p:spTree>
    <p:extLst>
      <p:ext uri="{BB962C8B-B14F-4D97-AF65-F5344CB8AC3E}">
        <p14:creationId xmlns:p14="http://schemas.microsoft.com/office/powerpoint/2010/main" val="1688820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6AA0FA-6755-460F-9194-02EEC70E36C6}" type="slidenum">
              <a:rPr lang="en-US" altLang="it-IT" smtClean="0"/>
              <a:pPr>
                <a:spcBef>
                  <a:spcPct val="0"/>
                </a:spcBef>
              </a:pPr>
              <a:t>21</a:t>
            </a:fld>
            <a:endParaRPr lang="en-US" altLang="it-IT" smtClean="0"/>
          </a:p>
        </p:txBody>
      </p:sp>
    </p:spTree>
    <p:extLst>
      <p:ext uri="{BB962C8B-B14F-4D97-AF65-F5344CB8AC3E}">
        <p14:creationId xmlns:p14="http://schemas.microsoft.com/office/powerpoint/2010/main" val="3843543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it-IT" altLang="it-IT" dirty="0" smtClean="0"/>
              <a:t>&gt; Dalmine: eccellenza industriale italiana anni '60-70, settore siderurgia, tubi per l'industria petrolifera e meccanica; fatturato: 1 G€, dipendenti: 3000, ora nel gruppo </a:t>
            </a:r>
            <a:r>
              <a:rPr lang="it-IT" altLang="it-IT" dirty="0" err="1" smtClean="0"/>
              <a:t>Techint</a:t>
            </a:r>
            <a:endParaRPr lang="it-IT" altLang="it-IT" dirty="0" smtClean="0"/>
          </a:p>
          <a:p>
            <a:r>
              <a:rPr lang="it-IT" altLang="it-IT" dirty="0" smtClean="0"/>
              <a:t>&gt; Falck: produce acciaio, ghisa trafilati; stabilimenti principali a Sesto San Giovanni, gloriosa sino a metà dei '70; forni chiusi nel 1995, riconversione nel settore energie rinnovabili</a:t>
            </a:r>
          </a:p>
          <a:p>
            <a:r>
              <a:rPr lang="it-IT" altLang="it-IT" dirty="0" smtClean="0"/>
              <a:t>&gt; Invicta: nata in </a:t>
            </a:r>
            <a:r>
              <a:rPr lang="it-IT" altLang="it-IT" dirty="0" err="1" smtClean="0"/>
              <a:t>inghilterra</a:t>
            </a:r>
            <a:r>
              <a:rPr lang="it-IT" altLang="it-IT" dirty="0" smtClean="0"/>
              <a:t> fornitura di sacchi alla marina militare, fu acquisita nel 1926 da un artigiano torinese, nei '60 accessori per alpinismo sino ad esplosione anni '80 per gli zaini; crisi nei '90 ora fa parte della Seven, azienda concorrente sempre di Torino</a:t>
            </a:r>
          </a:p>
          <a:p>
            <a:r>
              <a:rPr lang="it-IT" altLang="it-IT" dirty="0" smtClean="0"/>
              <a:t>&gt; </a:t>
            </a:r>
            <a:r>
              <a:rPr lang="it-IT" altLang="it-IT" dirty="0" err="1" smtClean="0"/>
              <a:t>Honeywell</a:t>
            </a:r>
            <a:r>
              <a:rPr lang="it-IT" altLang="it-IT" dirty="0" smtClean="0"/>
              <a:t>: multinazionale statunitense multi settore, soprattutto controllo e automazione (famosa la linea di termostati per la casa); tra i '60 e gli '80 famosa anche per una linea di computer aziendali, confluita poi nella Bull); fatturato: 40 G$, dipendenti: 131k</a:t>
            </a:r>
          </a:p>
          <a:p>
            <a:r>
              <a:rPr lang="it-IT" altLang="it-IT" dirty="0" smtClean="0"/>
              <a:t>&gt; </a:t>
            </a:r>
            <a:r>
              <a:rPr lang="it-IT" altLang="it-IT" dirty="0" err="1" smtClean="0"/>
              <a:t>Kellogg</a:t>
            </a:r>
            <a:r>
              <a:rPr lang="it-IT" altLang="it-IT" dirty="0" smtClean="0"/>
              <a:t>: celebre per i famosi </a:t>
            </a:r>
            <a:r>
              <a:rPr lang="it-IT" altLang="it-IT" dirty="0" err="1" smtClean="0"/>
              <a:t>corn</a:t>
            </a:r>
            <a:r>
              <a:rPr lang="it-IT" altLang="it-IT" dirty="0" smtClean="0"/>
              <a:t> </a:t>
            </a:r>
            <a:r>
              <a:rPr lang="it-IT" altLang="it-IT" dirty="0" err="1" smtClean="0"/>
              <a:t>flakes</a:t>
            </a:r>
            <a:r>
              <a:rPr lang="it-IT" altLang="it-IT" dirty="0" smtClean="0"/>
              <a:t>, produce prodotti da prima colazione; fatturato13G$; dipendenti: 31k</a:t>
            </a:r>
          </a:p>
          <a:p>
            <a:r>
              <a:rPr lang="it-IT" altLang="it-IT" dirty="0" smtClean="0"/>
              <a:t>&gt; </a:t>
            </a:r>
            <a:r>
              <a:rPr lang="it-IT" altLang="it-IT" dirty="0" err="1" smtClean="0"/>
              <a:t>Montblanc</a:t>
            </a:r>
            <a:r>
              <a:rPr lang="it-IT" altLang="it-IT" dirty="0" smtClean="0"/>
              <a:t>: famosa per le penne, poi per articoli di lusso in genere; famoso un modello a due colori, nero con cappuccio rosso (cappuccetto rosso), poi divenuto bianco (</a:t>
            </a:r>
            <a:r>
              <a:rPr lang="it-IT" altLang="it-IT" dirty="0" err="1" smtClean="0"/>
              <a:t>mont</a:t>
            </a:r>
            <a:r>
              <a:rPr lang="it-IT" altLang="it-IT" dirty="0" smtClean="0"/>
              <a:t> </a:t>
            </a:r>
            <a:r>
              <a:rPr lang="it-IT" altLang="it-IT" dirty="0" err="1" smtClean="0"/>
              <a:t>blanc</a:t>
            </a:r>
            <a:r>
              <a:rPr lang="it-IT" altLang="it-IT" dirty="0" smtClean="0"/>
              <a:t>)</a:t>
            </a:r>
          </a:p>
          <a:p>
            <a:pPr eaLnBrk="1" hangingPunct="1">
              <a:spcBef>
                <a:spcPct val="0"/>
              </a:spcBef>
            </a:pPr>
            <a:endParaRPr lang="it-IT" altLang="it-IT"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86D1FF-1A71-4ABF-BBC5-E93F77560C93}" type="slidenum">
              <a:rPr lang="en-US" altLang="it-IT" smtClean="0"/>
              <a:pPr>
                <a:spcBef>
                  <a:spcPct val="0"/>
                </a:spcBef>
              </a:pPr>
              <a:t>3</a:t>
            </a:fld>
            <a:endParaRPr lang="en-US"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24E727-79B4-442C-B649-4C4AB63215B4}" type="slidenum">
              <a:rPr lang="en-US" altLang="it-IT" smtClean="0"/>
              <a:pPr>
                <a:spcBef>
                  <a:spcPct val="0"/>
                </a:spcBef>
              </a:pPr>
              <a:t>4</a:t>
            </a:fld>
            <a:endParaRPr lang="en-US"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0BE0B1-D7E8-4841-A39E-AF8DCFB08FFF}" type="slidenum">
              <a:rPr lang="en-US" altLang="it-IT" smtClean="0"/>
              <a:pPr>
                <a:spcBef>
                  <a:spcPct val="0"/>
                </a:spcBef>
              </a:pPr>
              <a:t>5</a:t>
            </a:fld>
            <a:endParaRPr lang="en-US"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31C220-1E83-4C10-9136-B7185745E8A1}" type="slidenum">
              <a:rPr lang="en-US" altLang="it-IT" smtClean="0"/>
              <a:pPr>
                <a:spcBef>
                  <a:spcPct val="0"/>
                </a:spcBef>
              </a:pPr>
              <a:t>6</a:t>
            </a:fld>
            <a:endParaRPr lang="en-US"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31C220-1E83-4C10-9136-B7185745E8A1}" type="slidenum">
              <a:rPr lang="en-US" altLang="it-IT" smtClean="0"/>
              <a:pPr>
                <a:spcBef>
                  <a:spcPct val="0"/>
                </a:spcBef>
              </a:pPr>
              <a:t>7</a:t>
            </a:fld>
            <a:endParaRPr lang="en-US" altLang="it-IT" smtClean="0"/>
          </a:p>
        </p:txBody>
      </p:sp>
    </p:spTree>
    <p:extLst>
      <p:ext uri="{BB962C8B-B14F-4D97-AF65-F5344CB8AC3E}">
        <p14:creationId xmlns:p14="http://schemas.microsoft.com/office/powerpoint/2010/main" val="676442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C21811-B29D-46E4-BC8B-04CBBA007267}" type="slidenum">
              <a:rPr lang="en-US" altLang="it-IT" smtClean="0"/>
              <a:pPr>
                <a:spcBef>
                  <a:spcPct val="0"/>
                </a:spcBef>
              </a:pPr>
              <a:t>8</a:t>
            </a:fld>
            <a:endParaRPr lang="en-US"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t-IT" altLang="it-IT"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D0A759-FDF8-4DF5-BF2A-6D477D29E1C4}" type="slidenum">
              <a:rPr lang="en-US" altLang="it-IT" smtClean="0"/>
              <a:pPr>
                <a:spcBef>
                  <a:spcPct val="0"/>
                </a:spcBef>
              </a:pPr>
              <a:t>9</a:t>
            </a:fld>
            <a:endParaRPr lang="en-US"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lgn="ctr">
              <a:defRPr>
                <a:solidFill>
                  <a:schemeClr val="tx1">
                    <a:tint val="75000"/>
                  </a:schemeClr>
                </a:solidFill>
              </a:defRPr>
            </a:lvl1pPr>
          </a:lstStyle>
          <a:p>
            <a:pPr>
              <a:defRPr/>
            </a:pPr>
            <a:fld id="{3991C4E0-D584-4BF6-A8DF-9CBDA03B70EA}" type="datetime8">
              <a:rPr lang="en-US"/>
              <a:pPr>
                <a:defRPr/>
              </a:pPr>
              <a:t>2/26/2025 10:54 PM</a:t>
            </a:fld>
            <a:endParaRPr lang="en-US" sz="2000" dirty="0">
              <a:solidFill>
                <a:srgbClr val="FFFFFF"/>
              </a:solidFill>
            </a:endParaRPr>
          </a:p>
        </p:txBody>
      </p:sp>
      <p:sp>
        <p:nvSpPr>
          <p:cNvPr id="5" name="Segnaposto piè di pagina 4"/>
          <p:cNvSpPr>
            <a:spLocks noGrp="1"/>
          </p:cNvSpPr>
          <p:nvPr>
            <p:ph type="ftr" sz="quarter" idx="11"/>
          </p:nvPr>
        </p:nvSpPr>
        <p:spPr/>
        <p:txBody>
          <a:bodyPr/>
          <a:lstStyle>
            <a:lvl1pPr>
              <a:defRPr sz="1200"/>
            </a:lvl1pPr>
          </a:lstStyle>
          <a:p>
            <a:pPr>
              <a:defRPr/>
            </a:pPr>
            <a:endParaRPr lang="en-US"/>
          </a:p>
        </p:txBody>
      </p:sp>
      <p:sp>
        <p:nvSpPr>
          <p:cNvPr id="6" name="Segnaposto numero diapositiva 5"/>
          <p:cNvSpPr>
            <a:spLocks noGrp="1"/>
          </p:cNvSpPr>
          <p:nvPr>
            <p:ph type="sldNum" sz="quarter" idx="12"/>
          </p:nvPr>
        </p:nvSpPr>
        <p:spPr/>
        <p:txBody>
          <a:bodyPr/>
          <a:lstStyle>
            <a:lvl1pPr algn="r">
              <a:defRPr>
                <a:solidFill>
                  <a:srgbClr val="898989"/>
                </a:solidFill>
              </a:defRPr>
            </a:lvl1pPr>
          </a:lstStyle>
          <a:p>
            <a:pPr>
              <a:defRPr/>
            </a:pPr>
            <a:fld id="{B7ECE817-8ED2-4B5F-AB25-D7FC42CA1A6F}" type="slidenum">
              <a:rPr lang="en-US" altLang="it-IT"/>
              <a:pPr>
                <a:defRPr/>
              </a:pPr>
              <a:t>‹N›</a:t>
            </a:fld>
            <a:endParaRPr lang="en-US" altLang="it-IT"/>
          </a:p>
        </p:txBody>
      </p:sp>
    </p:spTree>
    <p:extLst>
      <p:ext uri="{BB962C8B-B14F-4D97-AF65-F5344CB8AC3E}">
        <p14:creationId xmlns:p14="http://schemas.microsoft.com/office/powerpoint/2010/main" val="3927003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4" name="CasellaDiTesto 3"/>
          <p:cNvSpPr txBox="1"/>
          <p:nvPr userDrawn="1"/>
        </p:nvSpPr>
        <p:spPr>
          <a:xfrm>
            <a:off x="9935634" y="6381750"/>
            <a:ext cx="1631951" cy="368300"/>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30459ABA-1EEA-4C49-AA62-92D1267D7E1E}" type="slidenum">
              <a:rPr lang="it-IT" altLang="it-IT" smtClean="0">
                <a:latin typeface="Calibri" panose="020F0502020204030204" pitchFamily="34" charset="0"/>
              </a:rPr>
              <a:pPr algn="ctr" eaLnBrk="1" hangingPunct="1">
                <a:defRPr/>
              </a:pPr>
              <a:t>‹N›</a:t>
            </a:fld>
            <a:endParaRPr lang="it-IT" altLang="it-IT" smtClean="0">
              <a:latin typeface="Calibri" panose="020F0502020204030204" pitchFamily="34" charset="0"/>
            </a:endParaRPr>
          </a:p>
        </p:txBody>
      </p:sp>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F94031B7-D465-4B07-A8CE-8A36CA4E434B}" type="datetime8">
              <a:rPr lang="en-US"/>
              <a:pPr>
                <a:defRPr/>
              </a:pPr>
              <a:t>2/26/2025 10:54 PM</a:t>
            </a:fld>
            <a:endParaRPr lang="en-US" dirty="0">
              <a:solidFill>
                <a:schemeClr val="tx1">
                  <a:tint val="75000"/>
                </a:schemeClr>
              </a:solidFill>
            </a:endParaRPr>
          </a:p>
        </p:txBody>
      </p:sp>
      <p:sp>
        <p:nvSpPr>
          <p:cNvPr id="6" name="Segnaposto piè di pagina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2673478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4" name="CasellaDiTesto 3"/>
          <p:cNvSpPr txBox="1"/>
          <p:nvPr userDrawn="1"/>
        </p:nvSpPr>
        <p:spPr>
          <a:xfrm>
            <a:off x="9935634" y="6381750"/>
            <a:ext cx="1631951" cy="368300"/>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D73E5E53-36D8-42E9-8614-149848834489}" type="slidenum">
              <a:rPr lang="it-IT" altLang="it-IT" smtClean="0">
                <a:latin typeface="Calibri" panose="020F0502020204030204" pitchFamily="34" charset="0"/>
              </a:rPr>
              <a:pPr algn="ctr" eaLnBrk="1" hangingPunct="1">
                <a:defRPr/>
              </a:pPr>
              <a:t>‹N›</a:t>
            </a:fld>
            <a:endParaRPr lang="it-IT" altLang="it-IT" smtClean="0">
              <a:latin typeface="Calibri" panose="020F0502020204030204" pitchFamily="34" charset="0"/>
            </a:endParaRPr>
          </a:p>
        </p:txBody>
      </p:sp>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1DB0F6B2-1996-4E48-9D39-E71D40A9D7B2}" type="datetime8">
              <a:rPr lang="en-US"/>
              <a:pPr>
                <a:defRPr/>
              </a:pPr>
              <a:t>2/26/2025 10:54 PM</a:t>
            </a:fld>
            <a:endParaRPr lang="en-US" sz="1400" dirty="0"/>
          </a:p>
        </p:txBody>
      </p:sp>
      <p:sp>
        <p:nvSpPr>
          <p:cNvPr id="6" name="Segnaposto piè di pagina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09629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4" name="Connettore 1 6"/>
          <p:cNvCxnSpPr/>
          <p:nvPr userDrawn="1"/>
        </p:nvCxnSpPr>
        <p:spPr>
          <a:xfrm>
            <a:off x="239184" y="1052513"/>
            <a:ext cx="11521016"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609600" y="274638"/>
            <a:ext cx="10972800" cy="634082"/>
          </a:xfrm>
        </p:spPr>
        <p:txBody>
          <a:bodyPr>
            <a:noAutofit/>
          </a:bodyPr>
          <a:lstStyle>
            <a:lvl1pPr>
              <a:defRPr sz="3600"/>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lvl1pPr>
              <a:defRPr sz="2800"/>
            </a:lvl1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data 3"/>
          <p:cNvSpPr>
            <a:spLocks noGrp="1"/>
          </p:cNvSpPr>
          <p:nvPr>
            <p:ph type="dt" sz="half" idx="10"/>
          </p:nvPr>
        </p:nvSpPr>
        <p:spPr/>
        <p:txBody>
          <a:bodyPr/>
          <a:lstStyle>
            <a:lvl1pPr>
              <a:defRPr>
                <a:solidFill>
                  <a:schemeClr val="tx1">
                    <a:tint val="75000"/>
                  </a:schemeClr>
                </a:solidFill>
              </a:defRPr>
            </a:lvl1pPr>
          </a:lstStyle>
          <a:p>
            <a:pPr>
              <a:defRPr/>
            </a:pPr>
            <a:fld id="{6D9CE49F-F9E3-4753-B779-FB1DC343C160}" type="datetime8">
              <a:rPr lang="en-US"/>
              <a:pPr>
                <a:defRPr/>
              </a:pPr>
              <a:t>2/26/2025 10:54 PM</a:t>
            </a:fld>
            <a:endParaRPr lang="en-US" dirty="0"/>
          </a:p>
        </p:txBody>
      </p:sp>
      <p:sp>
        <p:nvSpPr>
          <p:cNvPr id="6" name="Segnaposto piè di pagina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Segnaposto numero diapositiva 5"/>
          <p:cNvSpPr>
            <a:spLocks noGrp="1"/>
          </p:cNvSpPr>
          <p:nvPr>
            <p:ph type="sldNum" sz="quarter" idx="12"/>
          </p:nvPr>
        </p:nvSpPr>
        <p:spPr/>
        <p:txBody>
          <a:bodyPr/>
          <a:lstStyle>
            <a:lvl1pPr algn="r">
              <a:defRPr>
                <a:solidFill>
                  <a:srgbClr val="898989"/>
                </a:solidFill>
              </a:defRPr>
            </a:lvl1pPr>
          </a:lstStyle>
          <a:p>
            <a:pPr>
              <a:defRPr/>
            </a:pPr>
            <a:fld id="{B9BCB34D-669D-4433-AA37-C04A2FFC08B4}" type="slidenum">
              <a:rPr lang="en-US" altLang="it-IT"/>
              <a:pPr>
                <a:defRPr/>
              </a:pPr>
              <a:t>‹N›</a:t>
            </a:fld>
            <a:endParaRPr lang="en-US" altLang="it-IT">
              <a:solidFill>
                <a:srgbClr val="FFFFFF"/>
              </a:solidFill>
            </a:endParaRPr>
          </a:p>
        </p:txBody>
      </p:sp>
    </p:spTree>
    <p:extLst>
      <p:ext uri="{BB962C8B-B14F-4D97-AF65-F5344CB8AC3E}">
        <p14:creationId xmlns:p14="http://schemas.microsoft.com/office/powerpoint/2010/main" val="258518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solidFill>
                  <a:schemeClr val="tx1">
                    <a:tint val="75000"/>
                  </a:schemeClr>
                </a:solidFill>
              </a:defRPr>
            </a:lvl1pPr>
          </a:lstStyle>
          <a:p>
            <a:pPr>
              <a:defRPr/>
            </a:pPr>
            <a:fld id="{BC92B11C-BFA9-4532-A5B5-650000478A71}" type="datetime8">
              <a:rPr lang="en-US"/>
              <a:pPr>
                <a:defRPr/>
              </a:pPr>
              <a:t>2/26/2025 10:54 PM</a:t>
            </a:fld>
            <a:endParaRPr lang="en-US" dirty="0"/>
          </a:p>
        </p:txBody>
      </p:sp>
      <p:sp>
        <p:nvSpPr>
          <p:cNvPr id="5" name="Segnaposto piè di pagina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Segnaposto numero diapositiva 5"/>
          <p:cNvSpPr>
            <a:spLocks noGrp="1"/>
          </p:cNvSpPr>
          <p:nvPr>
            <p:ph type="sldNum" sz="quarter" idx="12"/>
          </p:nvPr>
        </p:nvSpPr>
        <p:spPr/>
        <p:txBody>
          <a:bodyPr/>
          <a:lstStyle>
            <a:lvl1pPr>
              <a:defRPr>
                <a:solidFill>
                  <a:srgbClr val="898989"/>
                </a:solidFill>
              </a:defRPr>
            </a:lvl1pPr>
          </a:lstStyle>
          <a:p>
            <a:pPr>
              <a:defRPr/>
            </a:pPr>
            <a:fld id="{21CAFF39-EC79-4B4F-A1D2-FE67508B149E}" type="slidenum">
              <a:rPr lang="en-US" altLang="it-IT"/>
              <a:pPr>
                <a:defRPr/>
              </a:pPr>
              <a:t>‹N›</a:t>
            </a:fld>
            <a:endParaRPr lang="en-US" altLang="it-IT" sz="2400">
              <a:solidFill>
                <a:srgbClr val="FFFFFF"/>
              </a:solidFill>
            </a:endParaRPr>
          </a:p>
        </p:txBody>
      </p:sp>
    </p:spTree>
    <p:extLst>
      <p:ext uri="{BB962C8B-B14F-4D97-AF65-F5344CB8AC3E}">
        <p14:creationId xmlns:p14="http://schemas.microsoft.com/office/powerpoint/2010/main" val="136380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solidFill>
                  <a:schemeClr val="tx1">
                    <a:tint val="75000"/>
                  </a:schemeClr>
                </a:solidFill>
              </a:defRPr>
            </a:lvl1pPr>
          </a:lstStyle>
          <a:p>
            <a:pPr>
              <a:defRPr/>
            </a:pPr>
            <a:fld id="{EAE6F0EF-0B25-4212-A7A0-5468B14E2B11}" type="datetime8">
              <a:rPr lang="en-US"/>
              <a:pPr>
                <a:defRPr/>
              </a:pPr>
              <a:t>2/26/2025 10:54 PM</a:t>
            </a:fld>
            <a:endParaRPr lang="en-US" dirty="0"/>
          </a:p>
        </p:txBody>
      </p:sp>
      <p:sp>
        <p:nvSpPr>
          <p:cNvPr id="6" name="Segnaposto piè di pagina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Segnaposto numero diapositiva 6"/>
          <p:cNvSpPr>
            <a:spLocks noGrp="1"/>
          </p:cNvSpPr>
          <p:nvPr>
            <p:ph type="sldNum" sz="quarter" idx="12"/>
          </p:nvPr>
        </p:nvSpPr>
        <p:spPr/>
        <p:txBody>
          <a:bodyPr/>
          <a:lstStyle>
            <a:lvl1pPr>
              <a:defRPr>
                <a:solidFill>
                  <a:srgbClr val="898989"/>
                </a:solidFill>
              </a:defRPr>
            </a:lvl1pPr>
          </a:lstStyle>
          <a:p>
            <a:pPr>
              <a:defRPr/>
            </a:pPr>
            <a:fld id="{6446627B-C552-48F9-87C0-54A742384570}" type="slidenum">
              <a:rPr lang="en-US" altLang="it-IT"/>
              <a:pPr>
                <a:defRPr/>
              </a:pPr>
              <a:t>‹N›</a:t>
            </a:fld>
            <a:endParaRPr lang="en-US" altLang="it-IT"/>
          </a:p>
        </p:txBody>
      </p:sp>
    </p:spTree>
    <p:extLst>
      <p:ext uri="{BB962C8B-B14F-4D97-AF65-F5344CB8AC3E}">
        <p14:creationId xmlns:p14="http://schemas.microsoft.com/office/powerpoint/2010/main" val="145157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solidFill>
                  <a:schemeClr val="tx1">
                    <a:tint val="75000"/>
                  </a:schemeClr>
                </a:solidFill>
              </a:defRPr>
            </a:lvl1pPr>
          </a:lstStyle>
          <a:p>
            <a:pPr>
              <a:defRPr/>
            </a:pPr>
            <a:fld id="{CF7076AB-8F4E-44DC-B723-466C9413F9CA}" type="datetime8">
              <a:rPr lang="en-US"/>
              <a:pPr>
                <a:defRPr/>
              </a:pPr>
              <a:t>2/26/2025 10:54 PM</a:t>
            </a:fld>
            <a:endParaRPr lang="en-US" dirty="0"/>
          </a:p>
        </p:txBody>
      </p:sp>
      <p:sp>
        <p:nvSpPr>
          <p:cNvPr id="8" name="Segnaposto piè di pagina 7"/>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9" name="Segnaposto numero diapositiva 8"/>
          <p:cNvSpPr>
            <a:spLocks noGrp="1"/>
          </p:cNvSpPr>
          <p:nvPr>
            <p:ph type="sldNum" sz="quarter" idx="12"/>
          </p:nvPr>
        </p:nvSpPr>
        <p:spPr/>
        <p:txBody>
          <a:bodyPr/>
          <a:lstStyle>
            <a:lvl1pPr>
              <a:defRPr>
                <a:solidFill>
                  <a:srgbClr val="898989"/>
                </a:solidFill>
              </a:defRPr>
            </a:lvl1pPr>
          </a:lstStyle>
          <a:p>
            <a:pPr>
              <a:defRPr/>
            </a:pPr>
            <a:fld id="{E5D37940-98E5-4412-99F5-8B4FB55B36FA}" type="slidenum">
              <a:rPr lang="en-US" altLang="it-IT"/>
              <a:pPr>
                <a:defRPr/>
              </a:pPr>
              <a:t>‹N›</a:t>
            </a:fld>
            <a:endParaRPr lang="en-US" altLang="it-IT"/>
          </a:p>
        </p:txBody>
      </p:sp>
    </p:spTree>
    <p:extLst>
      <p:ext uri="{BB962C8B-B14F-4D97-AF65-F5344CB8AC3E}">
        <p14:creationId xmlns:p14="http://schemas.microsoft.com/office/powerpoint/2010/main" val="38426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solidFill>
                  <a:schemeClr val="tx1">
                    <a:tint val="75000"/>
                  </a:schemeClr>
                </a:solidFill>
              </a:defRPr>
            </a:lvl1pPr>
          </a:lstStyle>
          <a:p>
            <a:pPr>
              <a:defRPr/>
            </a:pPr>
            <a:fld id="{2B9EFC81-8DD5-4316-BA4F-80DA1AD6E1D9}" type="datetime8">
              <a:rPr lang="en-US"/>
              <a:pPr>
                <a:defRPr/>
              </a:pPr>
              <a:t>2/26/2025 10:54 PM</a:t>
            </a:fld>
            <a:endParaRPr lang="en-US" dirty="0"/>
          </a:p>
        </p:txBody>
      </p:sp>
      <p:sp>
        <p:nvSpPr>
          <p:cNvPr id="4" name="Segnaposto piè di pagina 3"/>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5" name="Segnaposto numero diapositiva 4"/>
          <p:cNvSpPr>
            <a:spLocks noGrp="1"/>
          </p:cNvSpPr>
          <p:nvPr>
            <p:ph type="sldNum" sz="quarter" idx="12"/>
          </p:nvPr>
        </p:nvSpPr>
        <p:spPr/>
        <p:txBody>
          <a:bodyPr/>
          <a:lstStyle>
            <a:lvl1pPr algn="r">
              <a:defRPr>
                <a:solidFill>
                  <a:srgbClr val="898989"/>
                </a:solidFill>
              </a:defRPr>
            </a:lvl1pPr>
          </a:lstStyle>
          <a:p>
            <a:pPr>
              <a:defRPr/>
            </a:pPr>
            <a:fld id="{4E225F91-07CF-4599-A891-657DD4D813C5}" type="slidenum">
              <a:rPr lang="en-US" altLang="it-IT"/>
              <a:pPr>
                <a:defRPr/>
              </a:pPr>
              <a:t>‹N›</a:t>
            </a:fld>
            <a:endParaRPr lang="en-US" altLang="it-IT">
              <a:solidFill>
                <a:srgbClr val="FFFFFF"/>
              </a:solidFill>
            </a:endParaRPr>
          </a:p>
        </p:txBody>
      </p:sp>
    </p:spTree>
    <p:extLst>
      <p:ext uri="{BB962C8B-B14F-4D97-AF65-F5344CB8AC3E}">
        <p14:creationId xmlns:p14="http://schemas.microsoft.com/office/powerpoint/2010/main" val="2197935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CasellaDiTesto 1"/>
          <p:cNvSpPr txBox="1"/>
          <p:nvPr userDrawn="1"/>
        </p:nvSpPr>
        <p:spPr>
          <a:xfrm>
            <a:off x="9935634" y="6381750"/>
            <a:ext cx="1631951" cy="368300"/>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A5EFF586-9587-4E93-9D56-7AAEF55C2356}" type="slidenum">
              <a:rPr lang="it-IT" altLang="it-IT" smtClean="0">
                <a:latin typeface="Calibri" panose="020F0502020204030204" pitchFamily="34" charset="0"/>
              </a:rPr>
              <a:pPr algn="ctr" eaLnBrk="1" hangingPunct="1">
                <a:defRPr/>
              </a:pPr>
              <a:t>‹N›</a:t>
            </a:fld>
            <a:endParaRPr lang="it-IT" altLang="it-IT" smtClean="0">
              <a:latin typeface="Calibri" panose="020F0502020204030204" pitchFamily="34" charset="0"/>
            </a:endParaRPr>
          </a:p>
        </p:txBody>
      </p:sp>
    </p:spTree>
    <p:extLst>
      <p:ext uri="{BB962C8B-B14F-4D97-AF65-F5344CB8AC3E}">
        <p14:creationId xmlns:p14="http://schemas.microsoft.com/office/powerpoint/2010/main" val="524033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CasellaDiTesto 4"/>
          <p:cNvSpPr txBox="1"/>
          <p:nvPr userDrawn="1"/>
        </p:nvSpPr>
        <p:spPr>
          <a:xfrm>
            <a:off x="9935634" y="6381750"/>
            <a:ext cx="1631951" cy="368300"/>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A71AFC98-3F12-4156-A24C-BE6E6163EABB}" type="slidenum">
              <a:rPr lang="it-IT" altLang="it-IT" smtClean="0">
                <a:latin typeface="Calibri" panose="020F0502020204030204" pitchFamily="34" charset="0"/>
              </a:rPr>
              <a:pPr algn="ctr" eaLnBrk="1" hangingPunct="1">
                <a:defRPr/>
              </a:pPr>
              <a:t>‹N›</a:t>
            </a:fld>
            <a:endParaRPr lang="it-IT" altLang="it-IT" smtClean="0">
              <a:latin typeface="Calibri" panose="020F0502020204030204" pitchFamily="34" charset="0"/>
            </a:endParaRPr>
          </a:p>
        </p:txBody>
      </p:sp>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Segnaposto data 4"/>
          <p:cNvSpPr>
            <a:spLocks noGrp="1"/>
          </p:cNvSpPr>
          <p:nvPr>
            <p:ph type="dt" sz="half" idx="10"/>
          </p:nvPr>
        </p:nvSpPr>
        <p:spPr/>
        <p:txBody>
          <a:bodyPr/>
          <a:lstStyle>
            <a:lvl1pPr>
              <a:defRPr>
                <a:solidFill>
                  <a:schemeClr val="tx1">
                    <a:tint val="75000"/>
                  </a:schemeClr>
                </a:solidFill>
              </a:defRPr>
            </a:lvl1pPr>
          </a:lstStyle>
          <a:p>
            <a:pPr>
              <a:defRPr/>
            </a:pPr>
            <a:fld id="{BD5DEC58-72A8-4391-BDC7-F80C40EB0985}" type="datetime8">
              <a:rPr lang="en-US"/>
              <a:pPr>
                <a:defRPr/>
              </a:pPr>
              <a:t>2/26/2025 10:54 PM</a:t>
            </a:fld>
            <a:endParaRPr lang="en-US" dirty="0"/>
          </a:p>
        </p:txBody>
      </p:sp>
      <p:sp>
        <p:nvSpPr>
          <p:cNvPr id="7" name="Segnaposto piè di pagina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1224276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CasellaDiTesto 4"/>
          <p:cNvSpPr txBox="1"/>
          <p:nvPr userDrawn="1"/>
        </p:nvSpPr>
        <p:spPr>
          <a:xfrm>
            <a:off x="9935634" y="6381750"/>
            <a:ext cx="1631951" cy="368300"/>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64A9941E-1758-4E59-9979-AAF608D3FDEB}" type="slidenum">
              <a:rPr lang="it-IT" altLang="it-IT" smtClean="0">
                <a:latin typeface="Calibri" panose="020F0502020204030204" pitchFamily="34" charset="0"/>
              </a:rPr>
              <a:pPr algn="ctr" eaLnBrk="1" hangingPunct="1">
                <a:defRPr/>
              </a:pPr>
              <a:t>‹N›</a:t>
            </a:fld>
            <a:endParaRPr lang="it-IT" altLang="it-IT" smtClean="0">
              <a:latin typeface="Calibri" panose="020F0502020204030204" pitchFamily="34" charset="0"/>
            </a:endParaRPr>
          </a:p>
        </p:txBody>
      </p:sp>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Segnaposto data 4"/>
          <p:cNvSpPr>
            <a:spLocks noGrp="1"/>
          </p:cNvSpPr>
          <p:nvPr>
            <p:ph type="dt" sz="half" idx="10"/>
          </p:nvPr>
        </p:nvSpPr>
        <p:spPr/>
        <p:txBody>
          <a:bodyPr/>
          <a:lstStyle>
            <a:lvl1pPr>
              <a:defRPr>
                <a:solidFill>
                  <a:schemeClr val="tx1">
                    <a:tint val="75000"/>
                  </a:schemeClr>
                </a:solidFill>
              </a:defRPr>
            </a:lvl1pPr>
          </a:lstStyle>
          <a:p>
            <a:pPr>
              <a:defRPr/>
            </a:pPr>
            <a:fld id="{0E441EB9-10FC-42EA-AE24-6294E18D9100}" type="datetime8">
              <a:rPr lang="en-US"/>
              <a:pPr>
                <a:defRPr/>
              </a:pPr>
              <a:t>2/26/2025 10:54 PM</a:t>
            </a:fld>
            <a:endParaRPr lang="en-US" dirty="0"/>
          </a:p>
        </p:txBody>
      </p:sp>
      <p:sp>
        <p:nvSpPr>
          <p:cNvPr id="7" name="Segnaposto piè di pagina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35544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solidFill>
                <a:latin typeface="+mn-lt"/>
                <a:cs typeface="+mn-cs"/>
              </a:defRPr>
            </a:lvl1pPr>
          </a:lstStyle>
          <a:p>
            <a:pPr>
              <a:defRPr/>
            </a:pPr>
            <a:fld id="{996299C7-B638-4219-8C0F-1656526EBAD6}" type="datetime8">
              <a:rPr lang="en-US"/>
              <a:pPr>
                <a:defRPr/>
              </a:pPr>
              <a:t>2/26/2025 10:54 PM</a:t>
            </a:fld>
            <a:endParaRPr lang="en-US" sz="1400" dirty="0"/>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2"/>
                </a:solidFill>
                <a:latin typeface="+mn-lt"/>
                <a:cs typeface="+mn-cs"/>
              </a:defRPr>
            </a:lvl1pPr>
          </a:lstStyle>
          <a:p>
            <a:pPr>
              <a:defRPr/>
            </a:pPr>
            <a:endParaRPr lang="en-US"/>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chemeClr val="tx2"/>
                </a:solidFill>
                <a:latin typeface="Calibri" panose="020F0502020204030204" pitchFamily="34" charset="0"/>
              </a:defRPr>
            </a:lvl1pPr>
          </a:lstStyle>
          <a:p>
            <a:pPr>
              <a:defRPr/>
            </a:pPr>
            <a:fld id="{57FFE4D5-5D5D-4A01-AACF-3C8E4F54AE9F}" type="slidenum">
              <a:rPr lang="en-US" altLang="it-IT"/>
              <a:pPr>
                <a:defRPr/>
              </a:pPr>
              <a:t>‹N›</a:t>
            </a:fld>
            <a:endParaRPr lang="en-US" altLang="it-IT" sz="14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Indovina%20chi%20viene%20a%20cena_%20.mp4" TargetMode="External"/><Relationship Id="rId7"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La%20spagnola%20-%20Anita%20di%20Landa.mp4" TargetMode="External"/><Relationship Id="rId5" Type="http://schemas.openxmlformats.org/officeDocument/2006/relationships/hyperlink" Target="Frida%20trailer%20ita.mp4" TargetMode="External"/><Relationship Id="rId4" Type="http://schemas.openxmlformats.org/officeDocument/2006/relationships/hyperlink" Target="JohnWayne-UnDollaroD'Onore.mp4"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Formaggini%20Invernizzi%20Milione%20alla%20panna.mp4" TargetMode="External"/><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Kim%20Carnes%20-%20Bette%20Davis%20Eyes.mp4" TargetMode="External"/><Relationship Id="rId5" Type="http://schemas.openxmlformats.org/officeDocument/2006/relationships/hyperlink" Target="PazzaInter.mp4" TargetMode="External"/><Relationship Id="rId4" Type="http://schemas.openxmlformats.org/officeDocument/2006/relationships/hyperlink" Target="Pat%20Garrett%20&amp;%20Billy%20the%20Kid%20Sam%20Peckinpah%20Bob%20Dylan.mp4"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Rain%20drops%20keep%20falling%20on%20my%20head%20from%20Butch%20Cassidy%20and%20the%20Sundance%20Kid%201969.mp4"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Bandiera%20Rossa.mp4" TargetMode="External"/><Relationship Id="rId4" Type="http://schemas.openxmlformats.org/officeDocument/2006/relationships/hyperlink" Target="Il%20Terremoto%20di%20Messina%201908%20-%20La%20pi&#249;%20grande%20catastrofe%20naturale%20europea%20EP.2.mp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Ritratto%20di%20Adriano%20Olivetti.mp4"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Qui%20qu'a%20vu%20coco.mp4"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120385;&#120426;&#120425;&#120426;&#120423;&#120414;&#120424;&#120418;_%20&#120347;&#120361;&#120358;%20&#120355;&#120358;&#120354;&#120374;&#120373;&#120378;%20&#120368;&#120359;%20&#120346;&#120369;&#120358;&#120358;&#120357;.mp4"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Le%20Mondine%20-%20Vola%20vola%20(Video%20Ufficiale).mp4"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MaxLinder_Specchio.mp4" TargetMode="Externa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hyperlink" Target="Sul%20cappello%20che%20noi%20portiamo%20%5bORGOGLIO%20ALPINO%5d.mp4"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Igor%20Stravinsky%20%20-%20L'uccello%20di%20fuoco%20%20-%20Danza%20infernale.mp4"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Storia%20dell'Alfa%20Romeo.mp4"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VORREI%20VOLARE%20%5bZecchino%20d'Oro%201960%5d.mp4"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San%20Martino.mp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LA%20CUCARACHA.mp4"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TorpedoBlu.mp4"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Boney%20M.%20-%20Rasputin%20(Official%20Audio).mp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Le%20otto%20ore.mp4" TargetMode="External"/><Relationship Id="rId4" Type="http://schemas.openxmlformats.org/officeDocument/2006/relationships/hyperlink" Target="Romagna%20mia,%20valzer.%20Original%20version%201956,%20waltz%20%20by%20Secondo%20Casadei%20and%20his%20Orchestra.mp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EnricoMattei.mp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A%20qualcuno%20piace%20caldo%20-%20Nessuno%20&#232;%20perfetto.mp4" TargetMode="External"/><Relationship Id="rId4" Type="http://schemas.openxmlformats.org/officeDocument/2006/relationships/hyperlink" Target="JunioValerioBorghese.mp4"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PrimoCarnera.mp4" TargetMode="External"/><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Roberto%20Murolo%20-%20Comme%20facette%20mammeta.mp4" TargetMode="External"/><Relationship Id="rId4" Type="http://schemas.openxmlformats.org/officeDocument/2006/relationships/hyperlink" Target="Renzo%20Arbore%20e%20l%20Orchestra%20Italiana%20-%20Comme%20facette%20mammeta.mp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O%20Holy%20Night%20_%20Carols%20from%20King's%202017.mp4"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Negroni%20%20(Le%20stelle%20sono%20tante).mp4"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TantiBaciPerugina.mp4" TargetMode="External"/><Relationship Id="rId4" Type="http://schemas.openxmlformats.org/officeDocument/2006/relationships/hyperlink" Target="Spot%20negroni%20enrico%20ruggeri.mp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Il%20libro%20della%20giungla%20-%20Voglio%20essere%20come%20te.mp4"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Taxi%20-%20Antoine.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idx="4294967295"/>
          </p:nvPr>
        </p:nvSpPr>
        <p:spPr>
          <a:xfrm>
            <a:off x="2284413" y="1773239"/>
            <a:ext cx="7772400" cy="1470025"/>
          </a:xfrm>
        </p:spPr>
        <p:txBody>
          <a:bodyPr rtlCol="0">
            <a:normAutofit/>
          </a:bodyPr>
          <a:lstStyle/>
          <a:p>
            <a:pPr eaLnBrk="1" fontAlgn="auto" hangingPunct="1">
              <a:spcAft>
                <a:spcPts val="0"/>
              </a:spcAft>
              <a:defRPr/>
            </a:pPr>
            <a:r>
              <a:rPr lang="it-IT" cap="all" dirty="0" smtClean="0">
                <a:solidFill>
                  <a:schemeClr val="tx2"/>
                </a:solidFill>
              </a:rPr>
              <a:t>Dal 1906 al 1910</a:t>
            </a:r>
            <a:br>
              <a:rPr lang="it-IT" cap="all" dirty="0" smtClean="0">
                <a:solidFill>
                  <a:schemeClr val="tx2"/>
                </a:solidFill>
              </a:rPr>
            </a:br>
            <a:endParaRPr lang="it-IT" sz="2200" dirty="0"/>
          </a:p>
        </p:txBody>
      </p:sp>
      <p:sp>
        <p:nvSpPr>
          <p:cNvPr id="14339" name="CasellaDiTesto 3"/>
          <p:cNvSpPr txBox="1">
            <a:spLocks noChangeArrowheads="1"/>
          </p:cNvSpPr>
          <p:nvPr/>
        </p:nvSpPr>
        <p:spPr bwMode="auto">
          <a:xfrm>
            <a:off x="2063750" y="4581526"/>
            <a:ext cx="7848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2800"/>
          </a:p>
          <a:p>
            <a:pPr eaLnBrk="1" hangingPunct="1">
              <a:spcBef>
                <a:spcPct val="0"/>
              </a:spcBef>
              <a:buFontTx/>
              <a:buNone/>
            </a:pPr>
            <a:r>
              <a:rPr lang="it-IT" altLang="it-IT" sz="2800" b="1"/>
              <a:t>Michele Daniele</a:t>
            </a:r>
          </a:p>
          <a:p>
            <a:pPr eaLnBrk="1" hangingPunct="1">
              <a:spcBef>
                <a:spcPct val="0"/>
              </a:spcBef>
              <a:buFontTx/>
              <a:buNone/>
            </a:pPr>
            <a:r>
              <a:rPr lang="it-IT" altLang="it-IT" sz="2800" b="1"/>
              <a:t>				</a:t>
            </a:r>
            <a:r>
              <a:rPr lang="it-IT" altLang="it-IT" sz="3600" b="1"/>
              <a:t>mida04@gmail.com</a:t>
            </a:r>
          </a:p>
        </p:txBody>
      </p:sp>
      <p:cxnSp>
        <p:nvCxnSpPr>
          <p:cNvPr id="7" name="Connettore 1 6"/>
          <p:cNvCxnSpPr/>
          <p:nvPr/>
        </p:nvCxnSpPr>
        <p:spPr>
          <a:xfrm>
            <a:off x="2063751" y="3789363"/>
            <a:ext cx="8208963"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1907 (3)</a:t>
            </a:r>
          </a:p>
        </p:txBody>
      </p:sp>
      <p:sp>
        <p:nvSpPr>
          <p:cNvPr id="16387" name="CasellaDiTesto 2"/>
          <p:cNvSpPr txBox="1">
            <a:spLocks noChangeArrowheads="1"/>
          </p:cNvSpPr>
          <p:nvPr/>
        </p:nvSpPr>
        <p:spPr bwMode="auto">
          <a:xfrm>
            <a:off x="407368" y="908051"/>
            <a:ext cx="1123324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latin typeface="Arial" panose="020B0604020202020204" pitchFamily="34" charset="0"/>
              </a:rPr>
              <a:t>&gt; 14 aprile - prima edizione della </a:t>
            </a:r>
            <a:r>
              <a:rPr lang="it-IT" altLang="it-IT" sz="1800" b="1" dirty="0">
                <a:latin typeface="Arial" panose="020B0604020202020204" pitchFamily="34" charset="0"/>
              </a:rPr>
              <a:t>Milano-Sanremo</a:t>
            </a:r>
            <a:r>
              <a:rPr lang="it-IT" altLang="it-IT" sz="1800" dirty="0">
                <a:latin typeface="Arial" panose="020B0604020202020204" pitchFamily="34" charset="0"/>
              </a:rPr>
              <a:t>, vinta dal francese Lucien-Petit Breton; l'anno prima era nata come corsa podistica ma con scarso successo (300 km: la più lunga delle corse da 1 giorno)</a:t>
            </a: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&gt; 27 aprile - Il Milan conquista il suo 3° scudetto grazie </a:t>
            </a:r>
            <a:r>
              <a:rPr lang="it-IT" altLang="it-IT" sz="1800" dirty="0" smtClean="0">
                <a:latin typeface="Arial" panose="020B0604020202020204" pitchFamily="34" charset="0"/>
              </a:rPr>
              <a:t>soprattutto </a:t>
            </a:r>
            <a:r>
              <a:rPr lang="it-IT" altLang="it-IT" sz="1800" dirty="0">
                <a:latin typeface="Arial" panose="020B0604020202020204" pitchFamily="34" charset="0"/>
              </a:rPr>
              <a:t>agli svizzeri (3 regioni in gara: Piemonte, Lombardia e Liguria, ognuna con 2 squadre per regione, gare andata e ritorno)</a:t>
            </a:r>
          </a:p>
          <a:p>
            <a:pPr eaLnBrk="1" hangingPunct="1">
              <a:spcBef>
                <a:spcPct val="0"/>
              </a:spcBef>
              <a:buFontTx/>
              <a:buNone/>
            </a:pPr>
            <a:endParaRPr lang="it-IT" altLang="it-IT" sz="1800" dirty="0" smtClean="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12 Maggio</a:t>
            </a:r>
            <a:r>
              <a:rPr lang="it-IT" altLang="it-IT" sz="1800" dirty="0" smtClean="0">
                <a:latin typeface="Arial" panose="020B0604020202020204" pitchFamily="34" charset="0"/>
              </a:rPr>
              <a:t>: nasce </a:t>
            </a:r>
            <a:r>
              <a:rPr lang="it-IT" altLang="it-IT" sz="1800" b="1" dirty="0">
                <a:latin typeface="Arial" panose="020B0604020202020204" pitchFamily="34" charset="0"/>
                <a:hlinkClick r:id="rId3" action="ppaction://hlinkfile"/>
              </a:rPr>
              <a:t>Katharine Hepburn</a:t>
            </a:r>
            <a:endParaRPr lang="it-IT" altLang="it-IT" sz="1800" b="1"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22 Maggio</a:t>
            </a:r>
            <a:r>
              <a:rPr lang="it-IT" altLang="it-IT" sz="1800" dirty="0" smtClean="0">
                <a:latin typeface="Arial" panose="020B0604020202020204" pitchFamily="34" charset="0"/>
              </a:rPr>
              <a:t>: nasce </a:t>
            </a:r>
            <a:r>
              <a:rPr lang="it-IT" altLang="it-IT" sz="1800" b="1" dirty="0">
                <a:latin typeface="Arial" panose="020B0604020202020204" pitchFamily="34" charset="0"/>
              </a:rPr>
              <a:t>Laurence Olivier</a:t>
            </a:r>
          </a:p>
          <a:p>
            <a:pPr eaLnBrk="1" hangingPunct="1">
              <a:spcBef>
                <a:spcPct val="0"/>
              </a:spcBef>
              <a:buFontTx/>
              <a:buNone/>
            </a:pPr>
            <a:r>
              <a:rPr lang="it-IT" altLang="it-IT" sz="1800" dirty="0">
                <a:latin typeface="Arial" panose="020B0604020202020204" pitchFamily="34" charset="0"/>
              </a:rPr>
              <a:t>26 Maggio: </a:t>
            </a:r>
            <a:r>
              <a:rPr lang="it-IT" altLang="it-IT" sz="1800" dirty="0" smtClean="0">
                <a:latin typeface="Arial" panose="020B0604020202020204" pitchFamily="34" charset="0"/>
              </a:rPr>
              <a:t>nasce </a:t>
            </a:r>
            <a:r>
              <a:rPr lang="it-IT" altLang="it-IT" sz="1800" b="1" dirty="0" smtClean="0">
                <a:latin typeface="Arial" panose="020B0604020202020204" pitchFamily="34" charset="0"/>
                <a:hlinkClick r:id="rId4" action="ppaction://hlinkfile"/>
              </a:rPr>
              <a:t>John </a:t>
            </a:r>
            <a:r>
              <a:rPr lang="it-IT" altLang="it-IT" sz="1800" b="1" dirty="0" err="1">
                <a:latin typeface="Arial" panose="020B0604020202020204" pitchFamily="34" charset="0"/>
                <a:hlinkClick r:id="rId4" action="ppaction://hlinkfile"/>
              </a:rPr>
              <a:t>Wayne</a:t>
            </a:r>
            <a:endParaRPr lang="it-IT" altLang="it-IT" sz="1800" b="1"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13 Luglio: </a:t>
            </a:r>
            <a:r>
              <a:rPr lang="it-IT" altLang="it-IT" sz="1800" b="1" dirty="0">
                <a:latin typeface="Arial" panose="020B0604020202020204" pitchFamily="34" charset="0"/>
                <a:hlinkClick r:id="rId5" action="ppaction://hlinkfile"/>
              </a:rPr>
              <a:t>Frida </a:t>
            </a:r>
            <a:r>
              <a:rPr lang="it-IT" altLang="it-IT" sz="1800" b="1" dirty="0" err="1">
                <a:latin typeface="Arial" panose="020B0604020202020204" pitchFamily="34" charset="0"/>
                <a:hlinkClick r:id="rId5" action="ppaction://hlinkfile"/>
              </a:rPr>
              <a:t>Kahlo</a:t>
            </a:r>
            <a:endParaRPr lang="it-IT" altLang="it-IT" sz="1800" b="1"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24 Luglio: </a:t>
            </a:r>
            <a:r>
              <a:rPr lang="it-IT" altLang="it-IT" sz="1800" b="1" dirty="0">
                <a:latin typeface="Arial" panose="020B0604020202020204" pitchFamily="34" charset="0"/>
              </a:rPr>
              <a:t>Vitaliano </a:t>
            </a:r>
            <a:r>
              <a:rPr lang="it-IT" altLang="it-IT" sz="1800" b="1" dirty="0" smtClean="0">
                <a:latin typeface="Arial" panose="020B0604020202020204" pitchFamily="34" charset="0"/>
              </a:rPr>
              <a:t>Brancati </a:t>
            </a:r>
            <a:r>
              <a:rPr lang="it-IT" altLang="it-IT" sz="1800" dirty="0" smtClean="0">
                <a:latin typeface="Arial" panose="020B0604020202020204" pitchFamily="34" charset="0"/>
                <a:sym typeface="Wingdings" panose="05000000000000000000" pitchFamily="2" charset="2"/>
              </a:rPr>
              <a:t>Don Giovanni in Sicilia,  Il Bell’Antonio, Paolo il caldo</a:t>
            </a:r>
            <a:endParaRPr lang="it-IT" altLang="it-IT" sz="1800" dirty="0">
              <a:latin typeface="Arial" panose="020B0604020202020204" pitchFamily="34" charset="0"/>
            </a:endParaRPr>
          </a:p>
          <a:p>
            <a:pPr eaLnBrk="1" hangingPunct="1">
              <a:spcBef>
                <a:spcPct val="0"/>
              </a:spcBef>
              <a:buFontTx/>
              <a:buNone/>
            </a:pPr>
            <a:endParaRPr lang="it-IT" altLang="it-IT" sz="18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22 </a:t>
            </a:r>
            <a:r>
              <a:rPr lang="it-IT" altLang="it-IT" sz="1800" dirty="0">
                <a:latin typeface="Arial" panose="020B0604020202020204" pitchFamily="34" charset="0"/>
              </a:rPr>
              <a:t>settembre - Il transatlantico </a:t>
            </a:r>
            <a:r>
              <a:rPr lang="it-IT" altLang="it-IT" sz="1800" b="1" dirty="0">
                <a:latin typeface="Arial" panose="020B0604020202020204" pitchFamily="34" charset="0"/>
              </a:rPr>
              <a:t>Principessa </a:t>
            </a:r>
            <a:r>
              <a:rPr lang="it-IT" altLang="it-IT" sz="1800" b="1" dirty="0" smtClean="0">
                <a:latin typeface="Arial" panose="020B0604020202020204" pitchFamily="34" charset="0"/>
              </a:rPr>
              <a:t>Jolanda </a:t>
            </a:r>
            <a:r>
              <a:rPr lang="it-IT" altLang="it-IT" sz="1800" dirty="0" smtClean="0">
                <a:latin typeface="Arial" panose="020B0604020202020204" pitchFamily="34" charset="0"/>
              </a:rPr>
              <a:t> </a:t>
            </a:r>
            <a:r>
              <a:rPr lang="it-IT" altLang="it-IT" sz="1800" dirty="0">
                <a:latin typeface="Arial" panose="020B0604020202020204" pitchFamily="34" charset="0"/>
              </a:rPr>
              <a:t>alla presenza </a:t>
            </a:r>
            <a:endParaRPr lang="it-IT" altLang="it-IT" sz="1800" dirty="0" smtClean="0">
              <a:latin typeface="Arial" panose="020B0604020202020204" pitchFamily="34" charset="0"/>
            </a:endParaRPr>
          </a:p>
          <a:p>
            <a:pPr eaLnBrk="1" hangingPunct="1">
              <a:spcBef>
                <a:spcPct val="0"/>
              </a:spcBef>
              <a:buNone/>
            </a:pPr>
            <a:r>
              <a:rPr lang="it-IT" altLang="it-IT" sz="1800" dirty="0" smtClean="0">
                <a:latin typeface="Arial" panose="020B0604020202020204" pitchFamily="34" charset="0"/>
              </a:rPr>
              <a:t>di </a:t>
            </a:r>
            <a:r>
              <a:rPr lang="it-IT" altLang="it-IT" sz="1800" dirty="0">
                <a:latin typeface="Arial" panose="020B0604020202020204" pitchFamily="34" charset="0"/>
              </a:rPr>
              <a:t>autorità e stampa </a:t>
            </a:r>
            <a:r>
              <a:rPr lang="it-IT" altLang="it-IT" sz="1800" dirty="0" smtClean="0">
                <a:latin typeface="Arial" panose="020B0604020202020204" pitchFamily="34" charset="0"/>
              </a:rPr>
              <a:t>interna </a:t>
            </a:r>
            <a:r>
              <a:rPr lang="it-IT" altLang="it-IT" sz="1800" dirty="0">
                <a:latin typeface="Arial" panose="020B0604020202020204" pitchFamily="34" charset="0"/>
              </a:rPr>
              <a:t>affonda durante il varo; </a:t>
            </a:r>
          </a:p>
          <a:p>
            <a:pPr eaLnBrk="1" hangingPunct="1">
              <a:spcBef>
                <a:spcPct val="0"/>
              </a:spcBef>
              <a:buFontTx/>
              <a:buNone/>
            </a:pPr>
            <a:r>
              <a:rPr lang="it-IT" altLang="it-IT" sz="1800" dirty="0">
                <a:latin typeface="Arial" panose="020B0604020202020204" pitchFamily="34" charset="0"/>
              </a:rPr>
              <a:t>prima di due navi gemelle insieme alla </a:t>
            </a:r>
            <a:r>
              <a:rPr lang="it-IT" altLang="it-IT" sz="1800" i="1" dirty="0" smtClean="0">
                <a:latin typeface="Arial" panose="020B0604020202020204" pitchFamily="34" charset="0"/>
              </a:rPr>
              <a:t>Principessa </a:t>
            </a:r>
            <a:r>
              <a:rPr lang="it-IT" altLang="it-IT" sz="1800" i="1" dirty="0">
                <a:latin typeface="Arial" panose="020B0604020202020204" pitchFamily="34" charset="0"/>
              </a:rPr>
              <a:t>Mafalda</a:t>
            </a:r>
            <a:r>
              <a:rPr lang="it-IT" altLang="it-IT" sz="1800" dirty="0">
                <a:latin typeface="Arial" panose="020B0604020202020204" pitchFamily="34" charset="0"/>
              </a:rPr>
              <a:t> (nomi </a:t>
            </a:r>
            <a:endParaRPr lang="it-IT" altLang="it-IT" sz="1800" dirty="0" smtClean="0">
              <a:latin typeface="Arial" panose="020B0604020202020204" pitchFamily="34" charset="0"/>
            </a:endParaRPr>
          </a:p>
          <a:p>
            <a:pPr eaLnBrk="1" hangingPunct="1">
              <a:spcBef>
                <a:spcPct val="0"/>
              </a:spcBef>
              <a:buFontTx/>
              <a:buNone/>
            </a:pPr>
            <a:r>
              <a:rPr lang="it-IT" altLang="it-IT" sz="1800" dirty="0" smtClean="0">
                <a:latin typeface="Arial" panose="020B0604020202020204" pitchFamily="34" charset="0"/>
              </a:rPr>
              <a:t>in </a:t>
            </a:r>
            <a:r>
              <a:rPr lang="it-IT" altLang="it-IT" sz="1800" dirty="0">
                <a:latin typeface="Arial" panose="020B0604020202020204" pitchFamily="34" charset="0"/>
              </a:rPr>
              <a:t>onore delle due </a:t>
            </a:r>
            <a:r>
              <a:rPr lang="it-IT" altLang="it-IT" sz="1800" dirty="0" smtClean="0">
                <a:latin typeface="Arial" panose="020B0604020202020204" pitchFamily="34" charset="0"/>
              </a:rPr>
              <a:t>figlie </a:t>
            </a:r>
            <a:r>
              <a:rPr lang="it-IT" altLang="it-IT" sz="1800" dirty="0">
                <a:latin typeface="Arial" panose="020B0604020202020204" pitchFamily="34" charset="0"/>
              </a:rPr>
              <a:t>del re) dovevano essere il fiore </a:t>
            </a:r>
          </a:p>
          <a:p>
            <a:pPr eaLnBrk="1" hangingPunct="1">
              <a:spcBef>
                <a:spcPct val="0"/>
              </a:spcBef>
              <a:buFontTx/>
              <a:buNone/>
            </a:pPr>
            <a:r>
              <a:rPr lang="it-IT" altLang="it-IT" sz="1800" dirty="0">
                <a:latin typeface="Arial" panose="020B0604020202020204" pitchFamily="34" charset="0"/>
              </a:rPr>
              <a:t>all'occhiello del trasporto transatlantico </a:t>
            </a:r>
            <a:r>
              <a:rPr lang="it-IT" altLang="it-IT" sz="1800" dirty="0" smtClean="0">
                <a:latin typeface="Arial" panose="020B0604020202020204" pitchFamily="34" charset="0"/>
              </a:rPr>
              <a:t>italiano; la </a:t>
            </a:r>
            <a:r>
              <a:rPr lang="it-IT" altLang="it-IT" sz="1800" dirty="0">
                <a:latin typeface="Arial" panose="020B0604020202020204" pitchFamily="34" charset="0"/>
              </a:rPr>
              <a:t>gemella Mafalda </a:t>
            </a:r>
            <a:endParaRPr lang="it-IT" altLang="it-IT" sz="1800" dirty="0" smtClean="0">
              <a:latin typeface="Arial" panose="020B0604020202020204" pitchFamily="34" charset="0"/>
            </a:endParaRPr>
          </a:p>
          <a:p>
            <a:pPr eaLnBrk="1" hangingPunct="1">
              <a:spcBef>
                <a:spcPct val="0"/>
              </a:spcBef>
              <a:buFontTx/>
              <a:buNone/>
            </a:pPr>
            <a:r>
              <a:rPr lang="it-IT" altLang="it-IT" sz="1800" dirty="0" smtClean="0">
                <a:latin typeface="Arial" panose="020B0604020202020204" pitchFamily="34" charset="0"/>
              </a:rPr>
              <a:t>fu </a:t>
            </a:r>
            <a:r>
              <a:rPr lang="it-IT" altLang="it-IT" sz="1800" dirty="0">
                <a:latin typeface="Arial" panose="020B0604020202020204" pitchFamily="34" charset="0"/>
              </a:rPr>
              <a:t>varata un anno dopo </a:t>
            </a:r>
            <a:r>
              <a:rPr lang="it-IT" altLang="it-IT" sz="1800" dirty="0" smtClean="0">
                <a:latin typeface="Arial" panose="020B0604020202020204" pitchFamily="34" charset="0"/>
              </a:rPr>
              <a:t>tra mille </a:t>
            </a:r>
            <a:r>
              <a:rPr lang="it-IT" altLang="it-IT" sz="1800" dirty="0">
                <a:latin typeface="Arial" panose="020B0604020202020204" pitchFamily="34" charset="0"/>
              </a:rPr>
              <a:t>precauzioni</a:t>
            </a:r>
          </a:p>
          <a:p>
            <a:pPr eaLnBrk="1" hangingPunct="1">
              <a:spcBef>
                <a:spcPct val="0"/>
              </a:spcBef>
              <a:buFontTx/>
              <a:buNone/>
            </a:pPr>
            <a:endParaRPr lang="it-IT" altLang="it-IT" sz="1800" dirty="0" smtClean="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&gt;</a:t>
            </a:r>
            <a:r>
              <a:rPr lang="it-IT" altLang="it-IT" sz="1800" dirty="0" smtClean="0">
                <a:latin typeface="Arial" panose="020B0604020202020204" pitchFamily="34" charset="0"/>
              </a:rPr>
              <a:t>28 </a:t>
            </a:r>
            <a:r>
              <a:rPr lang="it-IT" altLang="it-IT" sz="1800" dirty="0">
                <a:latin typeface="Arial" panose="020B0604020202020204" pitchFamily="34" charset="0"/>
              </a:rPr>
              <a:t>Novembre: </a:t>
            </a:r>
            <a:r>
              <a:rPr lang="it-IT" altLang="it-IT" sz="1800" dirty="0" smtClean="0">
                <a:latin typeface="Arial" panose="020B0604020202020204" pitchFamily="34" charset="0"/>
              </a:rPr>
              <a:t>nasce </a:t>
            </a:r>
            <a:r>
              <a:rPr lang="it-IT" altLang="it-IT" sz="1800" b="1" dirty="0" smtClean="0">
                <a:latin typeface="Arial" panose="020B0604020202020204" pitchFamily="34" charset="0"/>
              </a:rPr>
              <a:t>Alberto </a:t>
            </a:r>
            <a:r>
              <a:rPr lang="it-IT" altLang="it-IT" sz="1800" b="1" dirty="0">
                <a:latin typeface="Arial" panose="020B0604020202020204" pitchFamily="34" charset="0"/>
              </a:rPr>
              <a:t>Moravia</a:t>
            </a:r>
          </a:p>
          <a:p>
            <a:pPr eaLnBrk="1" hangingPunct="1">
              <a:spcBef>
                <a:spcPct val="0"/>
              </a:spcBef>
              <a:buFontTx/>
              <a:buNone/>
            </a:pPr>
            <a:r>
              <a:rPr lang="it-IT" altLang="it-IT" sz="1800" dirty="0" smtClean="0">
                <a:latin typeface="Arial" panose="020B0604020202020204" pitchFamily="34" charset="0"/>
              </a:rPr>
              <a:t>&gt; </a:t>
            </a:r>
            <a:r>
              <a:rPr lang="it-IT" altLang="it-IT" sz="1800" b="1" dirty="0">
                <a:latin typeface="Arial" panose="020B0604020202020204" pitchFamily="34" charset="0"/>
                <a:hlinkClick r:id="rId6" action="ppaction://hlinkfile"/>
              </a:rPr>
              <a:t>La spagnola</a:t>
            </a:r>
            <a:r>
              <a:rPr lang="it-IT" altLang="it-IT" sz="1800" b="1" dirty="0">
                <a:latin typeface="Arial" panose="020B0604020202020204" pitchFamily="34" charset="0"/>
              </a:rPr>
              <a:t> </a:t>
            </a:r>
            <a:r>
              <a:rPr lang="it-IT" altLang="it-IT" sz="1800" dirty="0">
                <a:latin typeface="Arial" panose="020B0604020202020204" pitchFamily="34" charset="0"/>
              </a:rPr>
              <a:t>di Vincenzo De Chiara, tra le prime canzoni in lingua italiana</a:t>
            </a:r>
          </a:p>
          <a:p>
            <a:pPr eaLnBrk="1" hangingPunct="1">
              <a:spcBef>
                <a:spcPct val="0"/>
              </a:spcBef>
              <a:buFontTx/>
              <a:buNone/>
            </a:pPr>
            <a:endParaRPr lang="it-IT" altLang="it-IT" sz="1800" dirty="0">
              <a:latin typeface="Arial" panose="020B0604020202020204" pitchFamily="34" charset="0"/>
            </a:endParaRPr>
          </a:p>
        </p:txBody>
      </p:sp>
      <p:sp>
        <p:nvSpPr>
          <p:cNvPr id="16389" name="AutoShape 2"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6390" name="AutoShape 4"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6391" name="AutoShape 6"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6392" name="AutoShape 8"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6393" name="AutoShape 10"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pic>
        <p:nvPicPr>
          <p:cNvPr id="16396" name="Picture 4" descr="https://upload.wikimedia.org/wikipedia/it/thumb/1/12/NavePrincipessaJolanda.jpg/330px-NavePrincipessaJoland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8248" y="4098981"/>
            <a:ext cx="2783210" cy="206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ttore 1 3"/>
          <p:cNvCxnSpPr/>
          <p:nvPr/>
        </p:nvCxnSpPr>
        <p:spPr>
          <a:xfrm>
            <a:off x="263352" y="692150"/>
            <a:ext cx="11593288"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210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1970088" y="58738"/>
            <a:ext cx="8229600" cy="633412"/>
          </a:xfrm>
        </p:spPr>
        <p:txBody>
          <a:bodyPr/>
          <a:lstStyle/>
          <a:p>
            <a:pPr eaLnBrk="1" hangingPunct="1"/>
            <a:r>
              <a:rPr lang="it-IT" altLang="it-IT" dirty="0" smtClean="0">
                <a:solidFill>
                  <a:srgbClr val="0070C0"/>
                </a:solidFill>
              </a:rPr>
              <a:t>1908</a:t>
            </a:r>
          </a:p>
        </p:txBody>
      </p:sp>
      <p:sp>
        <p:nvSpPr>
          <p:cNvPr id="18435" name="CasellaDiTesto 2"/>
          <p:cNvSpPr txBox="1">
            <a:spLocks noChangeArrowheads="1"/>
          </p:cNvSpPr>
          <p:nvPr/>
        </p:nvSpPr>
        <p:spPr bwMode="auto">
          <a:xfrm>
            <a:off x="263352" y="908050"/>
            <a:ext cx="11449271"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600" b="1" dirty="0">
                <a:latin typeface="Arial" panose="020B0604020202020204" pitchFamily="34" charset="0"/>
                <a:hlinkClick r:id="rId3" action="ppaction://hlinkfile"/>
              </a:rPr>
              <a:t>Casearia Invernizzi</a:t>
            </a:r>
            <a:r>
              <a:rPr lang="it-IT" altLang="it-IT" sz="1600" dirty="0">
                <a:latin typeface="Arial" panose="020B0604020202020204" pitchFamily="34" charset="0"/>
                <a:hlinkClick r:id="rId3" action="ppaction://hlinkfile"/>
              </a:rPr>
              <a:t> </a:t>
            </a:r>
            <a:r>
              <a:rPr lang="it-IT" altLang="it-IT" sz="1600" dirty="0">
                <a:latin typeface="Arial" panose="020B0604020202020204" pitchFamily="34" charset="0"/>
              </a:rPr>
              <a:t>: fondata da Giovanni Invernizzi a Melzo; nel 1985 </a:t>
            </a:r>
            <a:r>
              <a:rPr lang="it-IT" altLang="it-IT" sz="1600" dirty="0" smtClean="0">
                <a:latin typeface="Arial" panose="020B0604020202020204" pitchFamily="34" charset="0"/>
              </a:rPr>
              <a:t>acquistata </a:t>
            </a:r>
            <a:r>
              <a:rPr lang="it-IT" altLang="it-IT" sz="1600" dirty="0">
                <a:latin typeface="Arial" panose="020B0604020202020204" pitchFamily="34" charset="0"/>
              </a:rPr>
              <a:t>dalla Kraft che la rivende </a:t>
            </a:r>
            <a:endParaRPr lang="it-IT" altLang="it-IT" sz="1600" dirty="0" smtClean="0">
              <a:latin typeface="Arial" panose="020B0604020202020204" pitchFamily="34" charset="0"/>
            </a:endParaRPr>
          </a:p>
          <a:p>
            <a:pPr eaLnBrk="1" hangingPunct="1">
              <a:spcBef>
                <a:spcPct val="0"/>
              </a:spcBef>
              <a:buFontTx/>
              <a:buNone/>
            </a:pPr>
            <a:r>
              <a:rPr lang="it-IT" altLang="it-IT" sz="1600" dirty="0" smtClean="0">
                <a:latin typeface="Arial" panose="020B0604020202020204" pitchFamily="34" charset="0"/>
              </a:rPr>
              <a:t>nel </a:t>
            </a:r>
            <a:r>
              <a:rPr lang="it-IT" altLang="it-IT" sz="1600" dirty="0">
                <a:latin typeface="Arial" panose="020B0604020202020204" pitchFamily="34" charset="0"/>
              </a:rPr>
              <a:t>2003 alla francese </a:t>
            </a:r>
            <a:r>
              <a:rPr lang="it-IT" altLang="it-IT" sz="1600" dirty="0" err="1">
                <a:latin typeface="Arial" panose="020B0604020202020204" pitchFamily="34" charset="0"/>
              </a:rPr>
              <a:t>Lactalis</a:t>
            </a:r>
            <a:r>
              <a:rPr lang="it-IT" altLang="it-IT" sz="1600" dirty="0">
                <a:latin typeface="Arial" panose="020B0604020202020204" pitchFamily="34" charset="0"/>
              </a:rPr>
              <a:t> </a:t>
            </a:r>
            <a:r>
              <a:rPr lang="it-IT" altLang="it-IT" sz="1600" dirty="0" smtClean="0">
                <a:latin typeface="Arial" panose="020B0604020202020204" pitchFamily="34" charset="0"/>
              </a:rPr>
              <a:t>(</a:t>
            </a:r>
            <a:r>
              <a:rPr lang="it-IT" altLang="it-IT" sz="1600" dirty="0">
                <a:latin typeface="Arial" panose="020B0604020202020204" pitchFamily="34" charset="0"/>
              </a:rPr>
              <a:t>che ha acquisito i maggiori produttori </a:t>
            </a:r>
            <a:r>
              <a:rPr lang="it-IT" altLang="it-IT" sz="1600" dirty="0" smtClean="0">
                <a:latin typeface="Arial" panose="020B0604020202020204" pitchFamily="34" charset="0"/>
              </a:rPr>
              <a:t>di formaggi </a:t>
            </a:r>
            <a:r>
              <a:rPr lang="it-IT" altLang="it-IT" sz="1600" dirty="0">
                <a:latin typeface="Arial" panose="020B0604020202020204" pitchFamily="34" charset="0"/>
              </a:rPr>
              <a:t>freschi italiani: </a:t>
            </a:r>
          </a:p>
          <a:p>
            <a:pPr eaLnBrk="1" hangingPunct="1">
              <a:spcBef>
                <a:spcPct val="0"/>
              </a:spcBef>
              <a:buFontTx/>
              <a:buNone/>
            </a:pPr>
            <a:r>
              <a:rPr lang="it-IT" altLang="it-IT" sz="1600" dirty="0">
                <a:latin typeface="Arial" panose="020B0604020202020204" pitchFamily="34" charset="0"/>
              </a:rPr>
              <a:t>Galbani, </a:t>
            </a:r>
            <a:r>
              <a:rPr lang="it-IT" altLang="it-IT" sz="1600" dirty="0" err="1">
                <a:latin typeface="Arial" panose="020B0604020202020204" pitchFamily="34" charset="0"/>
              </a:rPr>
              <a:t>Cadermartori</a:t>
            </a:r>
            <a:r>
              <a:rPr lang="it-IT" altLang="it-IT" sz="1600" dirty="0">
                <a:latin typeface="Arial" panose="020B0604020202020204" pitchFamily="34" charset="0"/>
              </a:rPr>
              <a:t>, Locatelli); mucca Carolina, </a:t>
            </a:r>
            <a:r>
              <a:rPr lang="it-IT" altLang="it-IT" sz="1600" dirty="0" err="1">
                <a:latin typeface="Arial" panose="020B0604020202020204" pitchFamily="34" charset="0"/>
              </a:rPr>
              <a:t>Invernizzina</a:t>
            </a:r>
            <a:r>
              <a:rPr lang="it-IT" altLang="it-IT" sz="1600" dirty="0">
                <a:latin typeface="Arial" panose="020B0604020202020204" pitchFamily="34" charset="0"/>
              </a:rPr>
              <a:t>, </a:t>
            </a:r>
            <a:r>
              <a:rPr lang="it-IT" altLang="it-IT" sz="1600" dirty="0" err="1">
                <a:latin typeface="Arial" panose="020B0604020202020204" pitchFamily="34" charset="0"/>
              </a:rPr>
              <a:t>Gim</a:t>
            </a:r>
            <a:endParaRPr lang="it-IT" altLang="it-IT" sz="1600" dirty="0">
              <a:latin typeface="Arial" panose="020B0604020202020204" pitchFamily="34" charset="0"/>
            </a:endParaRPr>
          </a:p>
          <a:p>
            <a:pPr eaLnBrk="1" hangingPunct="1">
              <a:spcBef>
                <a:spcPct val="0"/>
              </a:spcBef>
              <a:buFontTx/>
              <a:buNone/>
            </a:pPr>
            <a:endParaRPr lang="it-IT" altLang="it-IT" sz="1600" dirty="0">
              <a:latin typeface="Arial" panose="020B0604020202020204" pitchFamily="34" charset="0"/>
            </a:endParaRPr>
          </a:p>
          <a:p>
            <a:pPr eaLnBrk="1" hangingPunct="1">
              <a:spcBef>
                <a:spcPct val="0"/>
              </a:spcBef>
              <a:buNone/>
            </a:pPr>
            <a:r>
              <a:rPr lang="it-IT" altLang="it-IT" sz="1600" dirty="0" smtClean="0">
                <a:latin typeface="Arial" panose="020B0604020202020204" pitchFamily="34" charset="0"/>
              </a:rPr>
              <a:t>&gt; Impero </a:t>
            </a:r>
            <a:r>
              <a:rPr lang="it-IT" altLang="it-IT" sz="1600" dirty="0">
                <a:latin typeface="Arial" panose="020B0604020202020204" pitchFamily="34" charset="0"/>
              </a:rPr>
              <a:t>ottomano: rivolta militare guidata dai </a:t>
            </a:r>
            <a:r>
              <a:rPr lang="it-IT" altLang="it-IT" sz="1600" b="1" dirty="0">
                <a:latin typeface="Arial" panose="020B0604020202020204" pitchFamily="34" charset="0"/>
              </a:rPr>
              <a:t>Giovani Turchi</a:t>
            </a:r>
            <a:r>
              <a:rPr lang="it-IT" altLang="it-IT" sz="1600" dirty="0">
                <a:latin typeface="Arial" panose="020B0604020202020204" pitchFamily="34" charset="0"/>
              </a:rPr>
              <a:t> per </a:t>
            </a:r>
            <a:r>
              <a:rPr lang="it-IT" altLang="it-IT" sz="1600" dirty="0" smtClean="0">
                <a:latin typeface="Arial" panose="020B0604020202020204" pitchFamily="34" charset="0"/>
              </a:rPr>
              <a:t>ottenere </a:t>
            </a:r>
            <a:r>
              <a:rPr lang="it-IT" altLang="it-IT" sz="1600" dirty="0">
                <a:latin typeface="Arial" panose="020B0604020202020204" pitchFamily="34" charset="0"/>
              </a:rPr>
              <a:t>il ripristino della costituzione del </a:t>
            </a:r>
            <a:r>
              <a:rPr lang="it-IT" altLang="it-IT" sz="1600" dirty="0" smtClean="0">
                <a:latin typeface="Arial" panose="020B0604020202020204" pitchFamily="34" charset="0"/>
              </a:rPr>
              <a:t>1876</a:t>
            </a:r>
          </a:p>
          <a:p>
            <a:pPr eaLnBrk="1" hangingPunct="1">
              <a:spcBef>
                <a:spcPct val="0"/>
              </a:spcBef>
              <a:buNone/>
            </a:pPr>
            <a:endParaRPr lang="it-IT" altLang="it-IT" sz="1600" dirty="0">
              <a:latin typeface="Arial" panose="020B0604020202020204" pitchFamily="34" charset="0"/>
            </a:endParaRPr>
          </a:p>
          <a:p>
            <a:pPr eaLnBrk="1" hangingPunct="1">
              <a:spcBef>
                <a:spcPct val="0"/>
              </a:spcBef>
              <a:buFontTx/>
              <a:buNone/>
            </a:pPr>
            <a:r>
              <a:rPr lang="it-IT" altLang="it-IT" sz="1600" dirty="0" smtClean="0">
                <a:latin typeface="Arial" panose="020B0604020202020204" pitchFamily="34" charset="0"/>
              </a:rPr>
              <a:t>&gt; </a:t>
            </a:r>
            <a:r>
              <a:rPr lang="it-IT" altLang="it-IT" sz="1600" dirty="0">
                <a:latin typeface="Arial" panose="020B0604020202020204" pitchFamily="34" charset="0"/>
              </a:rPr>
              <a:t>FIAT produce la "Tipo 1 Fiacre" (denominata poi </a:t>
            </a:r>
          </a:p>
          <a:p>
            <a:pPr eaLnBrk="1" hangingPunct="1">
              <a:spcBef>
                <a:spcPct val="0"/>
              </a:spcBef>
              <a:buFontTx/>
              <a:buNone/>
            </a:pPr>
            <a:r>
              <a:rPr lang="it-IT" altLang="it-IT" sz="1600" dirty="0">
                <a:latin typeface="Arial" panose="020B0604020202020204" pitchFamily="34" charset="0"/>
              </a:rPr>
              <a:t>Taxi </a:t>
            </a:r>
            <a:r>
              <a:rPr lang="it-IT" altLang="it-IT" sz="1600" dirty="0" err="1">
                <a:latin typeface="Arial" panose="020B0604020202020204" pitchFamily="34" charset="0"/>
              </a:rPr>
              <a:t>Mod</a:t>
            </a:r>
            <a:r>
              <a:rPr lang="it-IT" altLang="it-IT" sz="1600" dirty="0">
                <a:latin typeface="Arial" panose="020B0604020202020204" pitchFamily="34" charset="0"/>
              </a:rPr>
              <a:t>. 1T) usata come taxi in diversi paesi del mondo; </a:t>
            </a:r>
          </a:p>
          <a:p>
            <a:pPr eaLnBrk="1" hangingPunct="1">
              <a:spcBef>
                <a:spcPct val="0"/>
              </a:spcBef>
              <a:buFontTx/>
              <a:buNone/>
            </a:pPr>
            <a:r>
              <a:rPr lang="it-IT" altLang="it-IT" sz="1600" dirty="0">
                <a:latin typeface="Arial" panose="020B0604020202020204" pitchFamily="34" charset="0"/>
              </a:rPr>
              <a:t>all'epoca la Fiat aveva 50 operai</a:t>
            </a:r>
          </a:p>
          <a:p>
            <a:pPr eaLnBrk="1" hangingPunct="1">
              <a:spcBef>
                <a:spcPct val="0"/>
              </a:spcBef>
              <a:buFontTx/>
              <a:buNone/>
            </a:pPr>
            <a:endParaRPr lang="it-IT" altLang="it-IT" sz="1600" dirty="0" smtClean="0">
              <a:latin typeface="Arial" panose="020B0604020202020204" pitchFamily="34" charset="0"/>
            </a:endParaRPr>
          </a:p>
          <a:p>
            <a:pPr eaLnBrk="1" hangingPunct="1">
              <a:spcBef>
                <a:spcPct val="0"/>
              </a:spcBef>
              <a:buFontTx/>
              <a:buNone/>
            </a:pPr>
            <a:r>
              <a:rPr lang="it-IT" altLang="it-IT" sz="1600" dirty="0" smtClean="0">
                <a:latin typeface="Arial" panose="020B0604020202020204" pitchFamily="34" charset="0"/>
              </a:rPr>
              <a:t>&gt; 29 febbraio – Muore lo sceriffo </a:t>
            </a:r>
            <a:r>
              <a:rPr lang="it-IT" altLang="it-IT" sz="1600" b="1" dirty="0" smtClean="0">
                <a:latin typeface="Arial" panose="020B0604020202020204" pitchFamily="34" charset="0"/>
                <a:hlinkClick r:id="rId4" action="ppaction://hlinkfile"/>
              </a:rPr>
              <a:t>Pat </a:t>
            </a:r>
            <a:r>
              <a:rPr lang="it-IT" altLang="it-IT" sz="1600" b="1" dirty="0" err="1" smtClean="0">
                <a:latin typeface="Arial" panose="020B0604020202020204" pitchFamily="34" charset="0"/>
                <a:hlinkClick r:id="rId4" action="ppaction://hlinkfile"/>
              </a:rPr>
              <a:t>Garrett</a:t>
            </a:r>
            <a:r>
              <a:rPr lang="it-IT" altLang="it-IT" sz="1600" dirty="0" smtClean="0">
                <a:latin typeface="Arial" panose="020B0604020202020204" pitchFamily="34" charset="0"/>
              </a:rPr>
              <a:t>  (5'25)</a:t>
            </a:r>
          </a:p>
          <a:p>
            <a:pPr eaLnBrk="1" hangingPunct="1">
              <a:spcBef>
                <a:spcPct val="0"/>
              </a:spcBef>
              <a:buFontTx/>
              <a:buNone/>
            </a:pPr>
            <a:r>
              <a:rPr lang="it-IT" altLang="it-IT" sz="1600" dirty="0" smtClean="0">
                <a:latin typeface="Arial" panose="020B0604020202020204" pitchFamily="34" charset="0"/>
              </a:rPr>
              <a:t>&gt; 7 marzo – nasce Anna Magnani</a:t>
            </a:r>
            <a:endParaRPr lang="it-IT" altLang="it-IT" sz="1600" dirty="0">
              <a:latin typeface="Arial" panose="020B0604020202020204" pitchFamily="34" charset="0"/>
            </a:endParaRPr>
          </a:p>
          <a:p>
            <a:pPr eaLnBrk="1" hangingPunct="1">
              <a:spcBef>
                <a:spcPct val="0"/>
              </a:spcBef>
              <a:buFontTx/>
              <a:buNone/>
            </a:pPr>
            <a:r>
              <a:rPr lang="it-IT" altLang="it-IT" sz="1600" dirty="0" smtClean="0">
                <a:latin typeface="Arial" panose="020B0604020202020204" pitchFamily="34" charset="0"/>
              </a:rPr>
              <a:t>&gt; 9 marzo </a:t>
            </a:r>
            <a:r>
              <a:rPr lang="it-IT" altLang="it-IT" sz="1600" dirty="0">
                <a:latin typeface="Arial" panose="020B0604020202020204" pitchFamily="34" charset="0"/>
              </a:rPr>
              <a:t>- viene </a:t>
            </a:r>
            <a:r>
              <a:rPr lang="it-IT" altLang="it-IT" sz="1600" dirty="0" smtClean="0">
                <a:latin typeface="Arial" panose="020B0604020202020204" pitchFamily="34" charset="0"/>
              </a:rPr>
              <a:t>fondata </a:t>
            </a:r>
            <a:r>
              <a:rPr lang="it-IT" altLang="it-IT" sz="1600" dirty="0">
                <a:latin typeface="Arial" panose="020B0604020202020204" pitchFamily="34" charset="0"/>
              </a:rPr>
              <a:t>l</a:t>
            </a:r>
            <a:r>
              <a:rPr lang="it-IT" altLang="it-IT" sz="1600" dirty="0">
                <a:latin typeface="Arial" panose="020B0604020202020204" pitchFamily="34" charset="0"/>
                <a:hlinkClick r:id="rId5" action="ppaction://hlinkfile"/>
              </a:rPr>
              <a:t>'</a:t>
            </a:r>
            <a:r>
              <a:rPr lang="it-IT" altLang="it-IT" sz="1600" b="1" dirty="0">
                <a:latin typeface="Arial" panose="020B0604020202020204" pitchFamily="34" charset="0"/>
                <a:hlinkClick r:id="rId5" action="ppaction://hlinkfile"/>
              </a:rPr>
              <a:t>Inter</a:t>
            </a:r>
            <a:endParaRPr lang="it-IT" altLang="it-IT" sz="1600" b="1" dirty="0">
              <a:latin typeface="Arial" panose="020B0604020202020204" pitchFamily="34" charset="0"/>
            </a:endParaRPr>
          </a:p>
          <a:p>
            <a:pPr eaLnBrk="1" hangingPunct="1">
              <a:spcBef>
                <a:spcPct val="0"/>
              </a:spcBef>
              <a:buFontTx/>
              <a:buNone/>
            </a:pPr>
            <a:r>
              <a:rPr lang="it-IT" altLang="it-IT" sz="1600" dirty="0" smtClean="0">
                <a:latin typeface="Arial" panose="020B0604020202020204" pitchFamily="34" charset="0"/>
              </a:rPr>
              <a:t>&gt; 5 aprile – nascono Herbert Von Karajan e </a:t>
            </a:r>
            <a:r>
              <a:rPr lang="it-IT" altLang="it-IT" sz="1600" b="1" dirty="0" smtClean="0">
                <a:latin typeface="Arial" panose="020B0604020202020204" pitchFamily="34" charset="0"/>
                <a:hlinkClick r:id="rId6" action="ppaction://hlinkfile"/>
              </a:rPr>
              <a:t>Bette Davis</a:t>
            </a:r>
            <a:endParaRPr lang="it-IT" altLang="it-IT" sz="1600" b="1" dirty="0">
              <a:latin typeface="Arial" panose="020B0604020202020204" pitchFamily="34" charset="0"/>
            </a:endParaRPr>
          </a:p>
          <a:p>
            <a:pPr eaLnBrk="1" hangingPunct="1">
              <a:spcBef>
                <a:spcPct val="0"/>
              </a:spcBef>
              <a:buFontTx/>
              <a:buNone/>
            </a:pPr>
            <a:endParaRPr lang="it-IT" altLang="it-IT" sz="1600" dirty="0" smtClean="0">
              <a:latin typeface="Arial" panose="020B0604020202020204" pitchFamily="34" charset="0"/>
            </a:endParaRPr>
          </a:p>
          <a:p>
            <a:pPr eaLnBrk="1" hangingPunct="1">
              <a:spcBef>
                <a:spcPct val="0"/>
              </a:spcBef>
              <a:buFontTx/>
              <a:buNone/>
            </a:pPr>
            <a:r>
              <a:rPr lang="it-IT" altLang="it-IT" sz="1600" dirty="0" smtClean="0">
                <a:latin typeface="Arial" panose="020B0604020202020204" pitchFamily="34" charset="0"/>
              </a:rPr>
              <a:t>&gt; </a:t>
            </a:r>
            <a:r>
              <a:rPr lang="it-IT" altLang="it-IT" sz="1600" dirty="0">
                <a:latin typeface="Arial" panose="020B0604020202020204" pitchFamily="34" charset="0"/>
              </a:rPr>
              <a:t>17 maggio - La </a:t>
            </a:r>
            <a:r>
              <a:rPr lang="it-IT" altLang="it-IT" sz="1600" b="1" dirty="0">
                <a:latin typeface="Arial" panose="020B0604020202020204" pitchFamily="34" charset="0"/>
              </a:rPr>
              <a:t>Pro Vercelli </a:t>
            </a:r>
            <a:r>
              <a:rPr lang="it-IT" altLang="it-IT" sz="1600" dirty="0">
                <a:latin typeface="Arial" panose="020B0604020202020204" pitchFamily="34" charset="0"/>
              </a:rPr>
              <a:t>conquista il suo 1° scudetto; in realtà furono disputati due campionati paralleli: uno fatto da squadre con soli giocatori italiani e l'altro, chiamato "federale" in cui potevano giocare anche gli stranieri che già all'epoca dominavano la scena italiana; quest'ultimo non era riconosciuto dalla FIGC e fu vinto dalla Juventus, l'unica grande squadra che aveva accettato di parteciparvi</a:t>
            </a:r>
          </a:p>
          <a:p>
            <a:pPr eaLnBrk="1" hangingPunct="1">
              <a:spcBef>
                <a:spcPct val="0"/>
              </a:spcBef>
              <a:buFontTx/>
              <a:buNone/>
            </a:pPr>
            <a:endParaRPr lang="it-IT" altLang="it-IT" sz="1600" dirty="0" smtClean="0">
              <a:latin typeface="Arial" panose="020B0604020202020204" pitchFamily="34" charset="0"/>
            </a:endParaRPr>
          </a:p>
          <a:p>
            <a:pPr eaLnBrk="1" hangingPunct="1">
              <a:spcBef>
                <a:spcPct val="0"/>
              </a:spcBef>
              <a:buFontTx/>
              <a:buNone/>
            </a:pPr>
            <a:r>
              <a:rPr lang="it-IT" altLang="it-IT" sz="1600" dirty="0">
                <a:latin typeface="Arial" panose="020B0604020202020204" pitchFamily="34" charset="0"/>
              </a:rPr>
              <a:t>&gt; 27 aprile-31 ottobre - </a:t>
            </a:r>
            <a:r>
              <a:rPr lang="it-IT" altLang="it-IT" sz="1600" b="1" dirty="0">
                <a:latin typeface="Arial" panose="020B0604020202020204" pitchFamily="34" charset="0"/>
              </a:rPr>
              <a:t>IV Olimpiade, a Londra</a:t>
            </a:r>
            <a:r>
              <a:rPr lang="it-IT" altLang="it-IT" sz="1600" dirty="0">
                <a:latin typeface="Arial" panose="020B0604020202020204" pitchFamily="34" charset="0"/>
              </a:rPr>
              <a:t>; in realtà doveva tenersi a Roma che aveva vinto la concorrenza di Berlino; nel 1906 si rinunciò prendendo a pretesto l'eruzione del </a:t>
            </a:r>
            <a:r>
              <a:rPr lang="it-IT" altLang="it-IT" sz="1600" dirty="0" smtClean="0">
                <a:latin typeface="Arial" panose="020B0604020202020204" pitchFamily="34" charset="0"/>
              </a:rPr>
              <a:t>Vesuvio</a:t>
            </a:r>
            <a:endParaRPr lang="it-IT" altLang="it-IT" sz="1600" dirty="0" smtClean="0">
              <a:latin typeface="Arial" panose="020B0604020202020204" pitchFamily="34" charset="0"/>
            </a:endParaRPr>
          </a:p>
        </p:txBody>
      </p:sp>
      <p:sp>
        <p:nvSpPr>
          <p:cNvPr id="18437" name="AutoShape 2"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8438" name="AutoShape 4"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8439" name="AutoShape 6"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8440" name="AutoShape 8"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8441" name="AutoShape 10"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pic>
        <p:nvPicPr>
          <p:cNvPr id="18443" name="Picture 13" descr="http://www.invernizziformaggi.it/content/img/storia/anni/196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5770" y="917576"/>
            <a:ext cx="15906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AutoShape 17" descr="Risultati immagini per FIAT Tipo 1 Fiacre"/>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8446" name="AutoShape 19" descr="Risultati immagini per FIAT Tipo 1 Fiacre"/>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pic>
        <p:nvPicPr>
          <p:cNvPr id="18447" name="Picture 21" descr="https://upload.wikimedia.org/wikipedia/commons/9/96/Fiat_Tipo_2_190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6120" y="2276872"/>
            <a:ext cx="23637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nettore 1 3"/>
          <p:cNvCxnSpPr/>
          <p:nvPr/>
        </p:nvCxnSpPr>
        <p:spPr>
          <a:xfrm>
            <a:off x="263352" y="692150"/>
            <a:ext cx="11593288"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024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1908 (2)</a:t>
            </a:r>
          </a:p>
        </p:txBody>
      </p:sp>
      <p:sp>
        <p:nvSpPr>
          <p:cNvPr id="20483" name="CasellaDiTesto 2"/>
          <p:cNvSpPr txBox="1">
            <a:spLocks noChangeArrowheads="1"/>
          </p:cNvSpPr>
          <p:nvPr/>
        </p:nvSpPr>
        <p:spPr bwMode="auto">
          <a:xfrm>
            <a:off x="263352" y="692696"/>
            <a:ext cx="1159328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None/>
            </a:pPr>
            <a:r>
              <a:rPr lang="it-IT" altLang="it-IT" sz="1800" dirty="0" smtClean="0">
                <a:latin typeface="Arial" panose="020B0604020202020204" pitchFamily="34" charset="0"/>
              </a:rPr>
              <a:t>&gt; </a:t>
            </a:r>
            <a:r>
              <a:rPr lang="it-IT" altLang="it-IT" sz="1800" dirty="0">
                <a:latin typeface="Arial" panose="020B0604020202020204" pitchFamily="34" charset="0"/>
              </a:rPr>
              <a:t>26 giugno – nasce Salvator Allende</a:t>
            </a:r>
          </a:p>
          <a:p>
            <a:pPr eaLnBrk="1" hangingPunct="1">
              <a:spcBef>
                <a:spcPct val="0"/>
              </a:spcBef>
              <a:buFontTx/>
              <a:buNone/>
            </a:pPr>
            <a:r>
              <a:rPr lang="it-IT" altLang="it-IT" sz="1800" dirty="0" smtClean="0">
                <a:latin typeface="Arial" panose="020B0604020202020204" pitchFamily="34" charset="0"/>
              </a:rPr>
              <a:t>&gt; 8 luglio – nasce Nelson </a:t>
            </a:r>
            <a:r>
              <a:rPr lang="it-IT" altLang="it-IT" sz="1800" dirty="0" err="1" smtClean="0">
                <a:latin typeface="Arial" panose="020B0604020202020204" pitchFamily="34" charset="0"/>
              </a:rPr>
              <a:t>Rockfeller</a:t>
            </a:r>
            <a:endParaRPr lang="it-IT" altLang="it-IT" sz="1800" dirty="0" smtClean="0">
              <a:latin typeface="Arial" panose="020B0604020202020204" pitchFamily="34" charset="0"/>
            </a:endParaRPr>
          </a:p>
          <a:p>
            <a:pPr eaLnBrk="1" hangingPunct="1">
              <a:spcBef>
                <a:spcPct val="0"/>
              </a:spcBef>
              <a:buFontTx/>
              <a:buNone/>
            </a:pPr>
            <a:r>
              <a:rPr lang="it-IT" altLang="it-IT" sz="1800" dirty="0" smtClean="0">
                <a:latin typeface="Arial" panose="020B0604020202020204" pitchFamily="34" charset="0"/>
              </a:rPr>
              <a:t>&gt; 27 agosto – nasce Lyndon Johnson</a:t>
            </a:r>
          </a:p>
          <a:p>
            <a:pPr eaLnBrk="1" hangingPunct="1">
              <a:spcBef>
                <a:spcPct val="0"/>
              </a:spcBef>
              <a:buFontTx/>
              <a:buNone/>
            </a:pPr>
            <a:r>
              <a:rPr lang="it-IT" altLang="it-IT" sz="1800" dirty="0" smtClean="0">
                <a:latin typeface="Arial" panose="020B0604020202020204" pitchFamily="34" charset="0"/>
              </a:rPr>
              <a:t>&gt; 9 settembre – nasce Cesare Pavese</a:t>
            </a:r>
          </a:p>
          <a:p>
            <a:pPr eaLnBrk="1" hangingPunct="1">
              <a:spcBef>
                <a:spcPct val="0"/>
              </a:spcBef>
              <a:buFontTx/>
              <a:buNone/>
            </a:pPr>
            <a:r>
              <a:rPr lang="it-IT" altLang="it-IT" sz="1800" dirty="0" smtClean="0">
                <a:latin typeface="Arial" panose="020B0604020202020204" pitchFamily="34" charset="0"/>
              </a:rPr>
              <a:t>&gt; 4 novembre – nasce Giovanni Leone</a:t>
            </a:r>
            <a:endParaRPr lang="it-IT" altLang="it-IT" sz="1800" dirty="0">
              <a:latin typeface="Arial" panose="020B0604020202020204" pitchFamily="34" charset="0"/>
            </a:endParaRPr>
          </a:p>
          <a:p>
            <a:pPr eaLnBrk="1" hangingPunct="1">
              <a:spcBef>
                <a:spcPct val="0"/>
              </a:spcBef>
              <a:buFontTx/>
              <a:buNone/>
            </a:pPr>
            <a:r>
              <a:rPr lang="it-IT" altLang="it-IT" sz="1800" dirty="0" smtClean="0">
                <a:latin typeface="Arial" panose="020B0604020202020204" pitchFamily="34" charset="0"/>
              </a:rPr>
              <a:t>&gt; 14 novembre  - Joseph </a:t>
            </a:r>
            <a:r>
              <a:rPr lang="it-IT" altLang="it-IT" sz="1800" dirty="0" err="1" smtClean="0">
                <a:latin typeface="Arial" panose="020B0604020202020204" pitchFamily="34" charset="0"/>
              </a:rPr>
              <a:t>McCarty</a:t>
            </a:r>
            <a:endParaRPr lang="it-IT" altLang="it-IT" sz="1800" dirty="0" smtClean="0">
              <a:latin typeface="Arial" panose="020B0604020202020204" pitchFamily="34" charset="0"/>
            </a:endParaRPr>
          </a:p>
          <a:p>
            <a:pPr eaLnBrk="1" hangingPunct="1">
              <a:spcBef>
                <a:spcPct val="0"/>
              </a:spcBef>
              <a:buFontTx/>
              <a:buNone/>
            </a:pPr>
            <a:endParaRPr lang="it-IT" altLang="it-IT" sz="1800" dirty="0" smtClean="0">
              <a:latin typeface="Arial" panose="020B0604020202020204" pitchFamily="34" charset="0"/>
            </a:endParaRPr>
          </a:p>
          <a:p>
            <a:pPr eaLnBrk="1" hangingPunct="1">
              <a:spcBef>
                <a:spcPct val="0"/>
              </a:spcBef>
              <a:buFontTx/>
              <a:buNone/>
            </a:pPr>
            <a:r>
              <a:rPr lang="it-IT" altLang="it-IT" sz="1800" dirty="0" smtClean="0">
                <a:latin typeface="Arial" panose="020B0604020202020204" pitchFamily="34" charset="0"/>
              </a:rPr>
              <a:t>&gt; 27 </a:t>
            </a:r>
            <a:r>
              <a:rPr lang="it-IT" altLang="it-IT" sz="1800" dirty="0">
                <a:latin typeface="Arial" panose="020B0604020202020204" pitchFamily="34" charset="0"/>
              </a:rPr>
              <a:t>dicembre – Viene fondato il primo periodico italiano </a:t>
            </a:r>
            <a:r>
              <a:rPr lang="it-IT" altLang="it-IT" sz="1800" dirty="0" smtClean="0">
                <a:latin typeface="Arial" panose="020B0604020202020204" pitchFamily="34" charset="0"/>
              </a:rPr>
              <a:t>a </a:t>
            </a:r>
            <a:r>
              <a:rPr lang="it-IT" altLang="it-IT" sz="1800" dirty="0">
                <a:latin typeface="Arial" panose="020B0604020202020204" pitchFamily="34" charset="0"/>
              </a:rPr>
              <a:t>fumetti: il </a:t>
            </a:r>
            <a:r>
              <a:rPr lang="it-IT" altLang="it-IT" sz="1800" b="1" dirty="0">
                <a:latin typeface="Arial" panose="020B0604020202020204" pitchFamily="34" charset="0"/>
              </a:rPr>
              <a:t>Corriere dei </a:t>
            </a:r>
            <a:endParaRPr lang="it-IT" altLang="it-IT" sz="1800" b="1" dirty="0" smtClean="0">
              <a:latin typeface="Arial" panose="020B0604020202020204" pitchFamily="34" charset="0"/>
            </a:endParaRPr>
          </a:p>
          <a:p>
            <a:pPr eaLnBrk="1" hangingPunct="1">
              <a:spcBef>
                <a:spcPct val="0"/>
              </a:spcBef>
              <a:buFontTx/>
              <a:buNone/>
            </a:pPr>
            <a:r>
              <a:rPr lang="it-IT" altLang="it-IT" sz="1800" b="1" dirty="0" smtClean="0">
                <a:latin typeface="Arial" panose="020B0604020202020204" pitchFamily="34" charset="0"/>
              </a:rPr>
              <a:t>Piccoli</a:t>
            </a:r>
            <a:r>
              <a:rPr lang="it-IT" altLang="it-IT" sz="1800" dirty="0">
                <a:latin typeface="Arial" panose="020B0604020202020204" pitchFamily="34" charset="0"/>
              </a:rPr>
              <a:t>, come supplemento del </a:t>
            </a:r>
            <a:r>
              <a:rPr lang="it-IT" altLang="it-IT" sz="1800" dirty="0" smtClean="0">
                <a:latin typeface="Arial" panose="020B0604020202020204" pitchFamily="34" charset="0"/>
              </a:rPr>
              <a:t>Corriere </a:t>
            </a:r>
            <a:r>
              <a:rPr lang="it-IT" altLang="it-IT" sz="1800" dirty="0">
                <a:latin typeface="Arial" panose="020B0604020202020204" pitchFamily="34" charset="0"/>
              </a:rPr>
              <a:t>della Sera</a:t>
            </a: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smtClean="0">
                <a:latin typeface="Arial" panose="020B0604020202020204" pitchFamily="34" charset="0"/>
              </a:rPr>
              <a:t>6 novembre – muore (forse) il famigerato fuorilegge </a:t>
            </a:r>
            <a:r>
              <a:rPr lang="it-IT" altLang="it-IT" sz="1800" dirty="0" smtClean="0">
                <a:latin typeface="Arial" panose="020B0604020202020204" pitchFamily="34" charset="0"/>
                <a:hlinkClick r:id="rId3" action="ppaction://hlinkfile"/>
              </a:rPr>
              <a:t>Butch </a:t>
            </a:r>
            <a:r>
              <a:rPr lang="it-IT" altLang="it-IT" sz="1800" dirty="0" err="1" smtClean="0">
                <a:latin typeface="Arial" panose="020B0604020202020204" pitchFamily="34" charset="0"/>
                <a:hlinkClick r:id="rId3" action="ppaction://hlinkfile"/>
              </a:rPr>
              <a:t>Cassidy</a:t>
            </a:r>
            <a:r>
              <a:rPr lang="it-IT" altLang="it-IT" sz="1800" dirty="0" smtClean="0">
                <a:latin typeface="Arial" panose="020B0604020202020204" pitchFamily="34" charset="0"/>
              </a:rPr>
              <a:t> </a:t>
            </a:r>
            <a:endParaRPr lang="it-IT" altLang="it-IT" sz="1800" dirty="0">
              <a:latin typeface="Arial" panose="020B0604020202020204" pitchFamily="34" charset="0"/>
            </a:endParaRP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&gt; 28 dicembre - </a:t>
            </a:r>
            <a:r>
              <a:rPr lang="it-IT" altLang="it-IT" sz="1800" b="1" dirty="0">
                <a:latin typeface="Arial" panose="020B0604020202020204" pitchFamily="34" charset="0"/>
                <a:hlinkClick r:id="rId4" action="ppaction://hlinkfile"/>
              </a:rPr>
              <a:t>Terremoto di Messina</a:t>
            </a:r>
            <a:r>
              <a:rPr lang="it-IT" altLang="it-IT" sz="1800" dirty="0">
                <a:latin typeface="Arial" panose="020B0604020202020204" pitchFamily="34" charset="0"/>
              </a:rPr>
              <a:t>: </a:t>
            </a:r>
            <a:r>
              <a:rPr lang="it-IT" altLang="it-IT" sz="1800" dirty="0" smtClean="0">
                <a:latin typeface="Arial" panose="020B0604020202020204" pitchFamily="34" charset="0"/>
              </a:rPr>
              <a:t>muore </a:t>
            </a:r>
            <a:r>
              <a:rPr lang="it-IT" altLang="it-IT" sz="1800" dirty="0">
                <a:latin typeface="Arial" panose="020B0604020202020204" pitchFamily="34" charset="0"/>
              </a:rPr>
              <a:t>la metà della popolazione di Messina ed un terzo di quella di Reggio Calabria; la più grave catastrofe naturale italiana di tutti i tempi; oltre 100.000 morti, gran parte a causa dello tsunami successivo </a:t>
            </a: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smtClean="0">
                <a:latin typeface="Arial" panose="020B0604020202020204" pitchFamily="34" charset="0"/>
              </a:rPr>
              <a:t>&gt; </a:t>
            </a:r>
            <a:r>
              <a:rPr lang="it-IT" altLang="it-IT" sz="1800" dirty="0" smtClean="0">
                <a:latin typeface="Arial" panose="020B0604020202020204" pitchFamily="34" charset="0"/>
                <a:hlinkClick r:id="rId5" action="ppaction://hlinkfile"/>
              </a:rPr>
              <a:t>Carlo Tuzzi</a:t>
            </a:r>
            <a:endParaRPr lang="it-IT" altLang="it-IT" sz="1800" dirty="0">
              <a:latin typeface="Arial" panose="020B0604020202020204" pitchFamily="34" charset="0"/>
            </a:endParaRPr>
          </a:p>
        </p:txBody>
      </p:sp>
      <p:sp>
        <p:nvSpPr>
          <p:cNvPr id="20485" name="AutoShape 2"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0486" name="AutoShape 4"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0487" name="AutoShape 6"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0488" name="AutoShape 8"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0489" name="AutoShape 10"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0491" name="AutoShape 17" descr="Risultati immagini per FIAT Tipo 1 Fiacre"/>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0492" name="AutoShape 19" descr="Risultati immagini per FIAT Tipo 1 Fiacre"/>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0494" name="AutoShape 6" descr="data:image/jpeg;base64,/9j/4AAQSkZJRgABAQAAAQABAAD/2wCEAAkGBxMTEhUUExQWFhUXGRwaGBgYGR4aHhwdGBgfGhwaHRwcHSggHxolHR8dITEhJSkrLi4uGh8zODMsNygtLisBCgoKDg0OGxAQGywkICQsLCwsLCw0NCwsLC8sLCwsNCwsNCwsLCwsLCwsNCwsLCwsLCwsLCwsLDQsLCwsLCwsLP/AABEIAMEBBQMBIgACEQEDEQH/xAAbAAACAwEBAQAAAAAAAAAAAAAEBQIDBgABB//EAEoQAAEDAgQCBQcJBgUDAwUAAAECAxEAIQQSMUEFURMiYXGBBiMykaGxwRQzQlJicrLR8FNzgpLS4UNjosLxFSSTB7PiNFSDw9P/xAAZAQACAwEAAAAAAAAAAAAAAAACAwEEBQD/xAAuEQACAQMCBAQFBQEAAAAAAAAAAQIDESESMQQyQXETM1FhIoGhsfAUI0KR0eH/2gAMAwEAAhEDEQA/AHeIazOq76IbwomrViHF/eNXpFYdR/EzZhyoh0XZR+HSMoPYPdQeNdDaFLVYATqB76Q8K4fisQnpF4pbaT6CWj1Y2k7+2eddGGpXbsBKo07I2AQKlkFY7Hv4pkN4QP8ASPPLMOEAZGwB6zqZvoeyocZ4M9hmy+1i3lLR1lBaiUqG/V9sGaNUFjO+wDrP0NqWhXBsVgeJcUOKfwbanFNIcbzLyKKesuYHrSAJn0qI4tgXcCn5Rh8Q4sJIztuqzAgkDsGp5TfWp/TbJvLI/Ue2Db5BXoQK+f8AHMajE43DodWpLBbSYmLuJKgCeZ6omruNcL+RJ+UYVxYykZm1KlJBMflr4RXLh9k3lkOvvjCNuUAGuOKbFitIjWVCsDjOK5savEgfNYXMgHZS0iPa5Q/kzw9DgbDuCUsLJKn1LUNSTmAtbtBvRfpsXb/P7B8fNkfR3XEBOZSkhP1iQB69KEb4mwpQSh5pSuSVpJ9QNYryz4e3hcMllrNlcdzqBM2SnQdkkdvOmi+A4DEYfpGgluEyFpN0kCesCdtwajwY2TbeSfGleyNRiXUISVrUlKRqVEADbU0uTx7CkwH2v5wKwuL4o6/g8K0qVrLpTG68kZQT/HE9k1qeFeT4dSsYrCYdsWCOiEK3mSD3b0ToRgryZCrSk/hNIhINxQrOMbWtaELClN2WB9GZ19VBcT45h8CG2jIASAlCRJCRaTfT2mDSDyZ4s2wxiMS5J6V9WUAdZVpAA8TS40W4t/0G61nb+zaKEAkmALk8vGlznH8MGem6UFvNlkAnrRMREzF9KFw/lY0UOlbbjamk5lIWLkGwi+5IF41FZ7yyeQWcGGWglKyXQ2EgfVgFKdzmOlFToXlaSInWsro0GD8qsI4rKHYJ0zJKR6yInvo3ifFEMrabXJU8rKnL3gSeQuKznGsfgcRg1KhCXAnqpgBaV7JsLpnwilTGMWXsIpclTWHUsTvCXCnxgJpioJ5s1vhgeM1g1nF/KbD4dWRSipY1SgSR3kkAd0zVnCPKFh9LikkpDYBXnAEAzF5I2NL/AP0+wiOgLxhTq1KlRubGI8TfxqH/AKgq6jLSYT0zozkDXLAE87mb/VoPDhq0dfULxJadX0IOeWmGDhUEuqAtmCRHtM+wUy4j5U4dttC5UsuCUJSLkTEmYgTa+sWmKaYTCttthtKQEAREe/nO5OtZfgLKVcSxKlAeaAS2IEJGggbWH+o1yjTld2ePqRqmsX3GPC/Kdp5wNKQtpZ0CxE9g7e+i8JxVLmJdYSky0ASq0SYt7T6jSny8jNhVj5wPAJO8ax6wK88ilS/jXDqXY8ApZ+NS6cdGtL8uSqktWlj3jnEE4ZlTpTmyxbSSTGsdtEcPc6RpC4jOlKo1jMkGPbWf/wDUVw/JI5uJHsUfhWg4Kf8At2Y/Zo/AKU4JU0/cONRudi1aKCcb1pg7Qbg9Lw+NJLCYVwTFLbRAJAJNj946TXV3BkgpPYSP9Sq9q/RctCyU6qWp4E+IHnF/eotlFD4mzqiedWtuE1TqczLEeVAXlU0peFdQgSopsBvBBjxig/Jfyiw/ydCXHEtqQkJKVGPREAjnNOn0gJKlGEpud6W8R4dg3DK8NC/pELQkyNZCXbntNOpuOnSxFRPVdCTi3GG1vs4xuVNNKLbloIzAwYOxCjHdG9FeVHlCy6wUMr6RbnVSlIM9bWRFjtHOm+HU0lHRoaQlszKZTeewSCe+uwnD2Gzmaw6Ur52mN4k+6mqUbrG23/RbTs87mMxXCE/KWmHFEf8AbpAPJQBPqkGqFLVmUzjcQ4lCDOWCrOBpCvzn8thjVILoWppvOkWUSZA2+hbU+s1F9sPAlbTasnOTpfdun68ZFaTOu4NvE4wo0Q4yktHl1Blt2AG1AHqKLWMcehs/Ni4UNoUVWHbGlbNogKDisOjOmwUJJAEix6PTUeNEvPlcKLSCApIGYGesqJBUkX7IofFaxbBOgyzbIfxeIQkZelw4yA2g5G1JB5aUz4T5VtMMpZxCVodaTkKcszlsPYN60+AaJl0JaSqSASjMqAYgmRyrnmFqIJU2e9s/FdKdRPDQag1lGE8oOLdMlh9bRQhLxsq+dPVVPiARuKo4twBDDudSHF4Zd0qbIlM3AMg914m15rZO4lQkQTBIADUzEXBzEVYjErgz0osSAEC8DQWN/ZR+I42sgdF9zMPYVx1hl7DYdTfyZw5EGZWnqqzcycwuN73NMleWSyIawzxdNspByg94vHgPCnqn3E286DeLIhUA6WPIagaiqFYhxQzFawkkXJbtMTMNwInnsbzEhqT3X1D0tbMR8WU61jPlKsOpxK2gkJSM2VUCU2B7R2hRpNg+DPLwmUtLzMvZyggoKkqQJyzvb9aVtxiFBQT0jkGIV1IM8oRf9eHNuuLskrMRPWRIM3BhGsX98VyqNLY7QmY0cNcVh8SoM4kqKUDO6SpZhxJKUpiSIAM302orijDkcPcDbh6MJzAIVKcpRMiJGhrUoLhyhWZJV/mATe4EATCb25HxihSIJcWUkKyx0u8TFjE627JtoJ8V/naxDpo9X5P4Va+kUygqOusE8ymYPiKTcT4Y5/1JpxLSlNFISogWAIUkz6wadJdaAPnSAnXzhtfcz3+qiXmwEKIUsEJJBKzaBMxMHxpam0/oE4pmVb4djcCpQw6Q8yoyAdR4SDMRpIMbVY7wrF4tpfynKgyksgASlQmScpPVIO5J7orROLkFalEQopAzqSAAm/o6mQdfClywShZS6FZEgqhT1iQSCAFGRoIjZXdRqbeevqRpXyE3yriYHQ5W506S3r9KP9PhV+M4PiGlIxDLiS/kCXQbBcWm/hy0m1GygpstU6klbkFImYgi8D10MxikAHpCQRFwXU3UmYgqnS8Tvz1O/ovoD3POHcMxD76H8XlAbuhCdJ5mCYEwddhpQGE4Xj2HHugCCFqJuUkakg3IIMGmKMRlt0l4/wA07Ak+mJEBWntNGLRlcCSsKzbZVq3I1LhHh9k0Lk1/ljrCrE8ExzzDoeIUpS2ykZhAyhQUYHVGosOVbDgrKkMNIWOslCUne6QAaTYF9tzKnKPRBJULZg5kUAgmEkmfXTvh8BKgNAogdnZ3dlKqybVmNppJ3LnqEj0u4fGinKV8T6UoUGVJSu11CRE30qsld2LKdsjHg3onvP41V7XnBfQPer8aq6tLh4/tr5/co15fG/zoK+Ijzn65CiMIi01Xi2x0iid49wr0OgVnz5mXI8qJ8WPmXI+qfdSziBX0q0gdWxENA3gknNNzbcakdtH4/Eno1AJzWiDvNUlno8uaEyd33TMeF9aZTwhVQ8wjKhI6NRJ0PRJEQAdzcHv2ophSjbKtNt0BOpIixNxE9yh4QexScoIIgyQeldMgKCeXMgeNUYlxtClBRbBi4IWr17HUeymbiwd0EtJkFVhIEiLG3adqtwyT0QgmUhOosIUDpY6d1uVCqca+j0c6WaIvy1Fc2tkJUqGjl18zOpjdV6ZbAF8lvF0k7ZuoofVm6TFwdZnvSKtKrXmZRfaQ4ITHPwpeh1sqEBsCwnogNY+12ijGX0JOgkaENC1ifrW0rrHXC1JUpoBDvRwpc2BJ65y3PLlvvUMUElsBTqTlJUoGFZterEjnYaCBa1QeWmUqI9Pfo0zrFz+tKi9i0pAUA5cAiEJ7BGmoM27DQ2ZNwNSEKBJWOsfRBSFEZpGYkkGDETaBEQTUnG0ZQJUcqbegkGV9YAH0SZ9IQRkBGtysHiibQ9f7CfbajlY9SbZHxYXyJ3j7O2vga5tkpIBxRbMkLmQUnrJkSonMDeJJJkcxcbU4dlGQEEhWYEIKkmMspSJiCBJM3PWuTsYrGrInK96kj/ZUMNiXBlIS6ZAJFrSYg9TbWoyTg8xfXWCpOVIlMBQIKcw2yzcXsdhVOGJQpIQVQjMAowJCoNwETdQ1sdedPMRJQlQDpJTJvAFxINpm5IgfRPZKZ1boUIaX39IfyqE7ksvS2epCVLKYAJziybpEJRlMGxtsDeqmWD0udaCNwQFkza0FERrfX11fhX15gFNqCSYJ6VVtRMer11Jxa7+bVvB6ZV7GNViLx66i5IP8iYgjI5pGjhiBltytOnM8zMncTDakhKycpA6quUDUe+qnFEhUAzmMBTp9HY+nzi3fQ5cgkLgcoePOPrHa/hR2uLuF9KrrIAVdYUDEgjKI2NwoA947aNYcASUqbUubRlTEeMCCZMdtJHIA6qkTO7h0j73O1TQuYjopvMrnQ2i+/wCu3nFHJsauEE3YNr6I2ED6XKu6a9mFkm3+HP46VqzHbDgkbxrAnfSZ9lTw7YziRhym06T21zjgm+Qh3DLKs0PC+gLYTERpn1vM/kIgMOuBKnLAjqqQmZ1JvdV/XyqTCBmXmSzlnqAJvEnW3KKqKFZiQWspKo6hkA+jom8a6iaHJJJpBSZSVWmzjqYgqmOrnmAYvyF5pxw70SZBJJPVMgTtNJ8KpQVKiCnklpVuQnLz37N5kNsEuSoiQLapKb32I7qGpsFAKWKDeRMjmmJFGE0Mo3PdVdlmJ75HYbKz0clXR9WTvC1CfZXUb5GXDv3j/wC45XVscPmmm/f7sza+Jv5fYR8Rc84QOQ9wrxpqo44S54J9wq5ArLqcz7svw5V2JFjMkp0onHNEJOcoIAM+b2Fzqo7geoVFbyW0ZjJkgADWSYFUqeknzbx/jA97lTC4E0LlYtnqjPaJENptN90mO3+1dxHFBCiCXDYKslu8mN0zIme6jc5/ZueLn5LNQShR0QfF1X96amhbiz3BIDoJlaYVl9FHrEI9EzrQpKyVjzgyExOXrQSJEJ0/OjFlQHoJ7i6v+mlj+PICVFpJBn6Z2MbpqVc7SW8JJcBJ6RMGL2m02t203RhRE5l/zH4UjY4gkn5lE6XXA9ZRAqbfFiQD0DaZEjrZpFxPo8wfVRNN5BtbA1+TiblUffV+dU4hgEwCv+dX9VJl8WJEhDetuqb93Z200wqCpaRDUEZvQPq9Khaa3JSuMsFg0j0iY++r867HhACimCoAwCs3IFhJNTWytIEFsf8A4z/XVJSsT1k/y/3pd7vcYosUY1wFAlCArMRAUPRvB9LXT8qrwbpH+E1bmpJnuv8AqaPeSsq9M+oflVzqVpAIWTBTsI1E7cqO4OhnuKIIT0acPp1s2UwZToZG2bbYUClCiAFDDg5r5QD1YHZ6U/remaVrU6oZ1JACYjLuVfWSeVFLwpj51f8Ap+CaU6ijgLTcTYBIHzgbJtEJ9e2lNW1tR6KfBH9qpOFO7i/WPyrxDI+s4f4j8Kh1EyUmglZbj0T/ACK/Kq+mTyV/Ir8qicIm13P/ACL/AKq5WBQfr/8Akc/rqNUfcizOddHJX8qvyoN50gHLmB2OVX5UScAib5v51n/dXiuGtkej7T+dSpxR1mwJp1+T5wjl5tXt6t6ty4gz50yeTf56VW9gkJKeqPSP4TRDOEa/Zo9QovEQOlkXMO8VqVnXlKSAnKLEpifSvcTUFtOWhahAg9VJkg6yVcrR2UYnBtCIbR/Kn8qV4vDNpdWShMBI+iOU8q6M7kSViaWXN3lb/RQNRbRW1McM5tmkgAHS/bas806kgw2jMSkDqgSFXETbmJ0MTR3CHAp09TKQlQOn1k6R3f3o5RdskQmrjyh3Dfw+NEKodYv4H4VWZbiMPIzR373/AOxyuqXkWOq598/jXXlbPDeWvn9zMr+Y/wA6CbEI6wPNKT7IqCp2qWIV1k/dTXoVWTU533ZoQ5F2I8U9BE/tEfjAolI3oHiV0D943/7iaNaFFHlCjuz0RpVjsAVAKvUVpk0RxWtE91JMakBpv+L2mtAlQ2pBxIQy33n4mjiAwHDqF50qOP8ANp0TlV1QZIuc0ExMna0ej3140q/I2savx2YoDqgiEgrCjPomwynmQTvemXaZEoxayLo6xicsAAElUR22t2AVsOF6tH7A901jguc8EEg3SNbwfj+tK2nBx1WeeQEeCK6rkCCSwhni1WpRxHijbQlao5DUqjkB8auxeLSMwvMSezf11k8ewl54qzG0oCToMo3P3irfY+CoRX8gpyla0dxmx5TMk3S56h/VTRWNQ40pTSgoASdim+4N6wfyVacxynIkxnte8C0zBj2VPD4soWnKYJIB7UkjMD2R7Yq06EWrxKS4icXpkj6Ayrzrn3Ue9dMkm1K2wFPr2HRov/E5U14/IoiJIibwL9vtrMnFylgup2WSri/FkMmFJWoxJyJKsomMx5D8qCHG05khKFKCiLpGaxjrHkm4560NxfiIKriAtwIBNspy6+MQO3xgTzbYS2HMpSCEQE/zJzSJEHXtOlNjTSWVkl5V0zYAzXoF6UNcdR1cyVxbMoCwMa65om0xvTLphtcG/ZFJlCUd0QpJ7HYlxKRKjApZw7jAeBUhCgAopGdMSRbbS/PSqMRxNDrimW7rQdSBlmIKRe6oJt+UUNhnU9Gvo75VAk5gQFZpI1JBMaRuPBqpWWURqXRjjFuCEqNgCSbckqnt2pUPKFkXkgczH50re4s4oKCvpBWXrFKbgjaZ9YoLEYlGUwIOWI0Mxp/eadCgrZEyreh9AacmIpb0qVOqKTtt2QPhS/hXH0qKUFNzAGW45XGw7b+FD4jEjD4ttGZKWl5pnYlIIudpighTabQUppq5fxBBIUpIhQnqwohUXAkQJMkWm/qphwpUrTAjqGw0uUx7jSRjiyHVuwShCVylRuFQLnQkXuBpR/k9jc7ywAeoVJnQqHVIJGxvp7qZKElHJEXDFtzSqqhQv4VcBVSzf1/CqjLkRj5G+i594/jXXV3kWOo599X41V1bPD+WjMr+YxPiQJT91PumqpG/gKrxKjnjsTf+EUQw0EiTrzrKq877s0Ici7FGKaUUiwjMj8aajxHEFlor9I2AGlyYF/GruIO9UfeR+MV5iAkphVwRBFHDY7NnYRp424VXIT9mLd/P21LCcfW4spUgtxG8lQMgqAI0B2ufcVmMwikqKCTIEpV2HQ9+x8av/wCpIQnpHFJBNkpSiVKIF0i+k7k7U6y6Iq055amzUYddgq0RM6CDSrHJSttCCoSDJEwRYjnMd1D4ziKFBCEhRllS0JKSJItKxtBns9LsqXDce6rMlYCUIygZQUkyPqiSYNr894obNZLD+LZifjTRaSpwKUeqEBMG5XMEFV7RyqGD4a+42gdG4trKAJttqnMY13t8aJ4kXHAhauuUkEpNgfAW7O4mmyfLBvLdpebkIjwM6eFWlqUfhVylNpytN2B8JwxtgkKzRMnQqFovEj9WFMVBopCWVXVYC+g5g8o3pFhsStLaVuJ6xzhNyUkqJhUEwNR4HvpnwcIhRXoRyJykbA7C8R2VWnJ6sj4w+G6A/KPCP9VltyARNgQVXiFKF+3/AIpVh+N5DkeTJScs/dOpST6rGtBj3kNDNnlX+GDOhgmU20sZEDW+1YjjuISt3MhJNgCpSYzKkkmBYC+UC9kjWm0o68Pb1BnPRtv6DTjXlGlcttphBKZJ3gzYctPVQOFSVKEXO3cLk/HwoFrClRJuBNp1PfWt8msF5lx0i5CkjwEH228KfaNKGCu71qg/4i5kKyCUnKi4AOilHSuBzIBg9YFShBURmumwvl9IeJ513EnFJUkpAIISTPIFXxNAMteiDIsSbAjttca6916ztSi8mhGi5xui5lKVlYgLhQzBehKxmAHaB19Brz0W8SZaQQOiQlM9dQtAIiVG8Aa6xIHZT1eAK0oyLKEESrKLk7Qdo7qZIYbSIKREXJv6zrTNdncVpVmmsmGVisoJJJHhBmw3i/bRnE+LFvCttMuI6VRCCQqcsySZ5CwnxqaOFoKi4lKIlRCBAKbxOXcAa5YPxmnDpUT14kXFzyi4EjSZ1E77OnJTaxsJhDTdX3FvFUtNobYw4S6swZEKhSVSVqN7nkeQ5V2C4G6hC5zdGYK81pUk2I3Jkxe196LxXDAiHUEIXIv2gWMnXt2MjkTTbygxHmm0mQVkExP0RJAjtj1UGtpJIs0qac7PIDmaLWVwJSoTChAkQY0Akg2iOXbXcD4e28klRuDoIFtjET/xUsLgc6M6CCYgoWLevUK7d6owLMpUA0rMDZaVhKknlm39XvpbeHZncRTSq/CsFjrXRPOZJ6rci+lrnttNJsU0HPTGaDNzv/enXCekU+Q9BJTGokjkoDfnQ+N4UoOFLfWEZhJgjs5Gn0JxjK0v7KVWEmroBQ3CSMwRlAywJlR0sbRIuKY+SDZGIUoqJKkGQRaQUjNPbSrCrSVoJTZaVQTrY5SOwz8K0XAz/wBwPuK/2/lR1tmNowWlM0x0oZw38KIUsCqFpv4Gstl6I08jPm3D9tX41V1d5E/NOfvFfiNdWzQ8tGbW52I8WmFA80pPsipA15jfST9xPxqClwKyqvmS7sv0+Rdirii4bPgfUoGr8O0VGTS/i09C4QYhJNCJxLoT84v1/wBqZBfCcnmwx8osMOjzD0kGf4T6Q+PhWTxGHDiFJMRmkK3Bju5z66bIxC1TK1HxNKV5QSncGN9rT6op0FYq8TGz1EOBlxp5TjhCgE9GBe4N+VuffNGOOlShca7zprHZ+udCKWmoIdAII12tvy0o2ru4ulXnGWHv+dRth2HC044Q2ACrKM2sdw1J/VxSXBjP0hVCXD1dbTlEa6Xpi6hwiYAOtwNf5taEelKSogyR1jHgJuJ2/vRK3qNlqeWj3HsjDOpS24pSE/RV6JmSDawiYn4SKuOJebzOJ+bWTKfSFurcTI796pThnEpm6iJjQRJk78+yjOFNw2De+xEfr9aVElHd2fqdGMpYV11FGMxpcJJERCQBsOyT+rVQFDwprimEZriO4QP+dT4CjWsMkaJFt4v6zemKrGKskKfDTnJtsz6JOgracOWhGGCStIIQZEixMk+2aAfRI11qptu0STPPtpU6jmPpUFSbNJiU9dPa3p4j86W4vD5IIJiYnWJ1sTcfDXSaaKuprtaPvRVONQY7zEzESD8LeNUZN6rFqm9MbhXCp6OAc0aHYgkj4GrS11xJkgZvHQQOQv7KUIxqsMkdK62UqUQkxA7Y6xMze9u7e/HYxQyqS265P1VJAjmCFDXt2FHsJllme4jmaeWUlQGYlIvlkkz6tKCTjFDV1Ii0wkxHhrWsfKVJKcsAjSBafZNRYwjaAAEJsAJgTYa6a0aq4ygvCVzO4RReUgFOeF3XfLAE5fEA27eynfEUBxeZxhaktAFGQhQUTqAAoK35bctTwANABN7c6vaoJVXe6CVJW3F3CsAGgOjQsBUlWaAfEFVjNoSI1q3CMpRmiesonbejnIoBSopTm5XYyMVFI96NBXnEhcRIJFu7Q+qq3FKCysiRliQeRm47u+vM4qCtZqY3uRKEWJcHw9RW0F5QlJdV6YJKXVQlSY1EkbzceL7hvDQ28k5lKJChcjl2CqUtgTA11/48fbV7eJIcQSBv+E06VSUhUKaincdlNVL1Hca4YoRpFQKrikMZEbeRHzS/3ivea8r3yI+ZX+8X766tmh5aMyrzsRcQVdH3E1TNXcQTOT7gqlKYrLq+ZLuy/T8tdiWIwpcbWgekpJA74tNLsfgnEpkpAExdadZiLHWadYZwJIUdBrad+QvNecbdCuqgKSSbktE7ciBeuhKzsQ3bYQNYJYEnIP4/Hl3euotcFX1irozFz5wiAbiwSdqerbsYCgCAB5odUDlOo1t21BSFFITLggQTkTeTyJjS2lM8T3Abb3E6uGgalgC+rpjqmCfQ1BEGvRwoSFhTIjksxcGJ6nefCm5QqIAcBy5QcrdifpQVa9mlRS+UJznpVJESIbg5tPpA/SBrtfuRsAt4Iq6qVtE6wFE6G+3aPXXq+DqAJUpsDxP6vRquOAf4Ln+j+uql8aBSR0boncZAfXnNd8R3ir1A/kyRq62LA+io2Jgb7m1c9honzqdJ+bUbESPpVJWNFzGIE/abt3X8fE1NOOEAZXjE3zpm/jtt40WQfE9ytvBgJBLiSCCR5lZ9HX6VXO4CJlwQIPVaV9K4iFmbCjUZgoJyrkSoS5tIEHmOyuYZcSYAUSRcqcnTvSf0TQOfuHdg6ODqKR1xB+wR/vqA4Gf2vqR/8qaZ3f2af/If6KpxD7iAVFtEASYWZt/BQqo/Ull2KwkJSoKPm0FMBOYqFtBOvV9tBvLUFZSXCImUtAi+3fTB/ErCihKUmEpUZWU+kVAQAk/VNL3sIpSipSETYfOrFu4IioVv5HNvoU/IkmVFK5Ef4SATeLdXavCVEE5nxFoyt7z9ns9ootzDqOqEXIPpqNwIB05CqEsHPkyIEIkGVaLJCh4f7hUpxIbkDFtRVGZ4AmJKW4/DXoZUSJ+URz82Be14H5/lb/0+VEZGrAHfeR8PbReGwqkAhPRpn7Kv6taJzgCtRzXDp1W56x8BXr+HSkgHOba9JF721B/5qwKdj0mx/Cf66GxGGUsgr6I8pbJ3nddBqQV2VLQDolwxt057hovevHGEfRC1aX+UHuP09qLZwagbFsdzcaafTqxGDI/Zx2NC4/mvp7KnxIkWYrVhmoHVMkG3yhVjNh6V5515h8MybE5TMAdMVDl9bWaNVh4WUkIiJSejGxuNdur66sGEOygL7ITXeIjrMDcwbCfSUkd6yDrHPnarmMCiy0JB5EGaLTgydVn+VHxTU2wUrCZJBSo6DUFI2A51DqdEyUgfKeVXRBFFEUM5qPH3UmTLMBx5FrJYVJmHFgfzTXVHyJ+YX+9WfWa6tujyIyqvOxLjBZv7gqmKqcxKivJaEsoItzSfyFeMtFQsozrFh6oisut5ku5oU/Lj2LVrgeI9ihTTiSgVWIkaflWfxrSwgmJH96YpxQ0KfZSpx2YN8hS3hznwNcFd/qqhLqZ0qTmJSBJgDmbUFibly0GbUjxKiMOon0ZR7kGi2uLpVOWCBAMdvZ8D20JjHpwrkfVHZGVKfyo4Qaav7ASd0xV/1JH10+uvBxBH1h66yuP4ioqhCiEpJAgm+sqmaH6RUwVE3O/t760lSKljY/8AUEcxVjeLQrqhQJIMeGtKeHshQUrOq6ZFybSRudR+dXsIh1sTeFT39f8AKgcUS4tM3Gr1v2f+6iWDN6X4NaS5mJGXo5naM2s8qtxfFG2x1hlGskGwjUxpWfpbwi4mGP2uFH2fGl/FFy05f6J91XoWFXCgQdwZoPiSB0Tn3D7jXRWUQ9gpboLqyP2bf4nKz6eOOqjzaUJVHXzZoB5yEwe6e2jOIOHPlmMyEzG8KXae0kDx5A0GtYGqgCIm9gZFr9hIM/V7atRpJ5YpzsytpThWpRdXlIIKQokTsRAEbzFUP4xTbjag+szIOZMlIXJKoAgiY3tk05hsLWAttCuqlRi1xJmJnY92hod1xxxUmJCikSr7MHW1++jVPIc5QcVbDHLXF3QpfXCoygKWlKQRE3hYi5OlEscfdUFDIlRBglBUoHqg2IRG+52rKtPryhzNkylANpso6yoG4F/GrXMQVFRSteUnUqIJgASQmE7cqLwU90KTbeGapnjiUg9K24jKQDOU3IkQArMbX0qjHeUgmGUz9pQPsTIPiaySQmRsZubT6/XUcQtSZM7ewiu/TxuMV0rs0eA8p3+sohC0p1BGU30ggx6xWk4XxxD9glSVASQdtiJ3HbWL8nm0hBzA36wBi8SJEiDWowA6ye3fsyqPdE8uVV68YXeBkE9N0MscqBn+oc3O0QodtpMcwKm8+EgblVkwJ2nuAjnG1KOKuutuFScykoQFZUwZG8jtg+q1Us8XZDXp2JIbMwRJgA8khOpItG5pUabaTCCMFjnkuOhd2xBROUGw61xqJtob6xTg/Oo+4v8AEilnCkzIMKyBIF0kezew1pjHnUfcX70V0+YjHQLVQbmo8fdRhOtDx1h4+6gY6Iz8iT5hX71fsMV1d5FCGFj/ADnfxV1bdLkRlVOdmXcbgrV/lND1j/mrMOk5UkajSrsdHQj7rfuqvCJhI7qyq/my7mhT8tFuMVLSjG1x3UYtKVUvxaZbX90+6jEpNKl0OILwg2rLcWxii4QgtrSglJQFQsK5nYjbsvqbVoOJKVKETAWqD4CY/WwNKX0qBSciVGACvKAoaTcawCdeVPox6sU56ZAuFKlpCknovSzAyVEiYghQgAi2x05V4nEkNPJUQCAEDSFZQE5tJGh6smKocbdCVJKG1TqVqA6qjOUgibTfXepsBSSnpJ84CCoTKTlkTGiLRa8kc4pts5Jkk1eN2Yd0GdIM6aXJ9lFuYVTd1Re1ttRr4GtQ/gQ+yFOAJWbpIAPMCDYmSN9hQ58llZSkvEgkfR5T9rtqy6sVuV405PKAeH4ghJAWUWG4nc2maOZePSJO/W97tRHk2EypTsAaym1vGqIIIywQJMqEEzPabCSaDVF7EzhK9zR4fiqcO90bwypKYQuZSZI5aeNecRbnKVkqSVXOYQbykWibwL1NgN4owpAMDrJN4MzY8qm55KsTKEltYulSVGx2MExVW8U84Y+MpHYXHtoIClhKiLBRuQNDJ/Ug0ViMQFNrggwkzBB2NY1TKkvy8OlUkwsLGoMaTa2o01NOFcObSFOs2SpBkJMaC4Ita3vtRSpxTWSZRmssO4wvzgJmMo011VpytIntoLiOBltKbmQD1QQNcwiRG1ydZGwphxtvrggEpCRI5woxpt+dNGDLOZMgpkC0EAGIgjlFv+a6NRxaBnSWhS7iPB4Hzj2aZhBO11JM276TOvtNrcDhHWcIiByBkgDS/rpuw6pzEO3uQ1Md6hSjjwDRdUBPnsoHI9GhU+omrEeazK9rinGYrqJQD1ShEj7QPvg+6oOP6RpyoUNqKQYMCBO2v5mrlYF25iI7RTrJEp+h609KjROIwK1FK8iiFglIEXCReLzt+VAo6pk6kVrVYgBGFUgpWUJUITe4aNuqCduXqpdSTi1YbDMcgnC+NdKpLTiUlIsiwSUEC0EDTaO2tMxg1IcStObqpy+lIAIGiRvN5jsrKeTHCXXHUuKBSkKzKJETF4A3E/GvoCj21S4mSjK0fmWKMNUbs8YcbEyq51K+rPr27KwvlDwAsuBbUFpZtuEztrcbjuitulVK+OBAbIUgErMSbRYmZF/bS6FRxlgY+H1NCjyT4ilgLbdBSCuQuCZkReO7XtrWodCnGyDIKFmR3orBNqNpVMwNIv8AlvWw4SnK40gKCkhtZBj7SDrOl6bWitWoKrQjBfCPstqGCgFCeZ9xopyhVJlQ7/garMCI18jh5hX71z2q/Kur3yPPmVDk64P9U/GvK26XIuxl1OZmc4iZYAtZLZ7dK9w3oJG8VDErJbjbokHx/QqWF9FPcPdWXxHms0KPlI94gD0S/uq07jSvGY4twAVEn7aojmb01xi/NrnTIr8JoXE4BGUOuglM6J+iCfSUQZju0nfWoppXV9gZtqLtuKxj84IWJKYUOsSLHkokaeyaH4W4haiEkhSDCyAbhVjobAaaz66O41gsMgJyBQWYUMij6J3JmL37+6aB4UkobVkSVGZWlMXJgCTfqwJMA6HYmrDiraldC41HZweWPMZxRkudAo3IjMNAqJCSZsqNjzHOkmIs+loKUF5VKkiABNss8wL9ooXEYJ0krLcGUmAkx1SIMxJgAa7U+w6grKrolKWoCJSOrGoExI35cqGUUlhhxlOLAsEpLaetIJPogTIHOBMTOp50ajEpUDl9IbG36H9tKpdwSQshSiFFNkp60QLTaTy50DhlLQuVgpGgJETO2ljPPlU6ItXvkF156tsMlxRedQQCcqYKjEdbYdw15aUCWb7QNTy/XKnb7zibpbTH1QrragySYM+69qz+NxSiTnkSZyR1iTaDvyF+VTACTdyzBrKFJUEZ8xjKTEpjn2WNP230BsrKRrGWAb7J3238aD4PgVpPTOdQAEhETAi5PI91McUkLBT0Whk3CYPO28Uuo9Tsh1FKLvIyWJWc5VaCZtYD7Pd+VEtvpGdKgACFHMSBfKMo3nu761LWGbKCjIkDlY3I1nnfU3oIcIQhpwqhSspgkaZUmCJmD21KrLZotzeuDS2xYM4nh8xyyboE/wA17d1eNLU22CRI0nnsDE7gA0diVedH3PjVGMZWpsoS6pFoBASYjbT40nxEpZKrg5RwKeHlIxjkggBLZv8Axwbfq1LuMYNeIL4RAh4KhW8tNp8LSacYXgqgQpT6s2VKSUpSJCSSLqBO+oir08DZk5klZJklxRVJjUgmNI2pr4iKd0LjQl1PngbUE5cxJ+qOt6Krm0kabxTZYDkpQFLn6gJ07dPbW7bw4SISlIHIAAeqpIw4Frd1c+Lv0DXD26nzpzyaxEZkoMcioZvZanHk1wp0PBx1spyg5T1RfQyBeI7a2fQD9WrxLI2FKnxcpJpoZCgk73KVTXgRRfR1wbqrqLFwfL+pobGYdK05VCR7jzHbTPJQ600cJEXMQWWM0l1aMxCUpUkpIvdR6m/OCNptWg4IgJfQnrEBCoJnk2NYg6bU1CZvVaR59v7q/wDbVl1tWLCHGW8pXGrlUz1h3/A1eo2oN4XHf8DVdhRG/kkmGnDzdWfcPhXVZ5K/MnnnVPrmurcpckeyMqfM+7Mg0qUj90PcaIwqeqnuHupThcaMgG/Ri/hEU1waxlT3D3VmcSv3WX6D/aRbi2iptaQJJQoAdpSaXFtwAgJcAOthvrPXGs7zNOmnRabf8UHinmCFQtoleWZVYxHI8tKCDJlYzrnBnc4CQstnchJy62AzCR3dvfRXD+HutOk5VlJEWAE8rFVuep3oolGgVhomYk66c+UCpZkGApeHygEASbE96tJirMqknHSytGCUtSCipX7Jf+j+uqloKgQWnI72z/vql5pCjIVhz2qBJgAgaKEnQeuiMEpCFTmZi46qSDEaAzzA9VI0pZRYdSTwwdnAqRIbYUmTdUtkm4+3v3VcnDqhQcaWtJGii3yvPXAjw50y+Xt/XHgCfhUV4xsiJOn1FH4XqLu9yOlhCjh6pPzqG7ZUocSNTaTnmOQmJJ7qLwJUgmcy0zAzrbJEgyJz6zHgTVuJ6MmAQAfSHQk5jMgm2uvrrmgIuRNspGHNr3GmhpjldZF6bMIdfFupE6SpFx2dbS/toNeCTyUnkA/lEdgSqB4VatKSnKb8pw6oAmSAI3t6hXjhGXUzP/2ytAnKBBHdfsoEktg7nuHSQcqAjuzie3vvv217isK4pKkhKRmSRdWkiPq1W2oi4UoHmMOf6aNOOSBfPHPolj12vQuKvgJTZ5jGVA5+rlSgglSssQZnQ2oZzEKQYV0YPa4Rry6l6Yu45Ay6nMJGVJNrchbUeugnX5XI6QCIy9F33kid58KjSnujtTWzKl4siJ6ESJHnDcaT83UziVAieiBIkHpFXnS/RRPZVC3sou46BzKED3irm8TlIlTxzykCEawTbtEE+BotEPQjXL1OXjCCQSzKdR0iiRtfzfOisMXFjMkNEXE5lbGD9DmKDL2VQSVP5jNipuT7e/8AQoscTKQE9E4TYSS3J7+vQuMeiO1P1L+je/y/Wr+mqMS8tuM5bE/eOmtTGPWf8Fz+Zv8A/pVbzylx5t0ROi0DXf0rxtQqMb5sFqfQg5jjAOZEEAjqLMg6EVJeJUkwVJB/dLPLkrtriFxAS4IBA84N5vvcTY91VfJVqB+c31fIuDFoTa4mitAjVIuU8qAQtJChIhlZ/wB9j2UM48sfSGk/ML0InXpNb6VbiUKEqUlWosH1Ry0CRS3E41KR824rsD6to7P1eihBPZfYGVRx6huHccUYCotN2Fgd13NaKYwa+kStSwYBEBOXWDrmPKlXCuKArCENwpRIUFurOUpmxlESYOnjTtDygpIUlICiRIUTsTukcq6cXF2sTGepbhR0qgi47/hVxVVCnIPjSGPixv5K/NL/AHivcK8qXkv80r75/CmurcpeXHsvsZdTnfdnxPyd9L+Gtvh9E9wrq6s/ifMZco8iCnfRP3VfhNe4L01fdb9xrq6q72/PYl7hJ3r0V1dQnExUq8rqFknu/wCuVTrq6uJKHdRUGdD3n311dUnF6qg7oa6uriDzaov+ie74V1dXI4Gw+jX7s+9FFmva6iqbkIyPGv8A6xr+P8KaI8ntGf1/gV1dVh+Wu3+gdfn/AIF+UXptfr6aaP8Ap11dSf4r5kvcMP69VSR+VdXUsMtFQZ9E/eV+I11dUEg/FPmz3j31neIeie5Xurq6rnD7FatzAXk18+195f4F1scZ6Tf3j+BVdXV3E+au3+k0OQsVpQ7u3fXV1VmWomh8lPmT98/Curq6tmlyR7IzKnO+7P/Z"/>
          <p:cNvSpPr>
            <a:spLocks noChangeAspect="1" noChangeArrowheads="1"/>
          </p:cNvSpPr>
          <p:nvPr/>
        </p:nvSpPr>
        <p:spPr bwMode="auto">
          <a:xfrm>
            <a:off x="1679576" y="-1790700"/>
            <a:ext cx="50387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pic>
        <p:nvPicPr>
          <p:cNvPr id="20495" name="Picture 8" descr="http://www.angelotrusiani.it/il-corriere-dei-piccoli-%28giornale%2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0376" y="2547639"/>
            <a:ext cx="20161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nettore 1 3"/>
          <p:cNvCxnSpPr/>
          <p:nvPr/>
        </p:nvCxnSpPr>
        <p:spPr>
          <a:xfrm>
            <a:off x="263352" y="692150"/>
            <a:ext cx="11593288"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517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1908: Olivetti</a:t>
            </a:r>
          </a:p>
        </p:txBody>
      </p:sp>
      <p:sp>
        <p:nvSpPr>
          <p:cNvPr id="22531" name="CasellaDiTesto 2"/>
          <p:cNvSpPr txBox="1">
            <a:spLocks noChangeArrowheads="1"/>
          </p:cNvSpPr>
          <p:nvPr/>
        </p:nvSpPr>
        <p:spPr bwMode="auto">
          <a:xfrm>
            <a:off x="479376" y="908050"/>
            <a:ext cx="11017223"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600" dirty="0">
              <a:latin typeface="Arial" panose="020B0604020202020204" pitchFamily="34" charset="0"/>
            </a:endParaRPr>
          </a:p>
          <a:p>
            <a:pPr eaLnBrk="1" hangingPunct="1">
              <a:spcBef>
                <a:spcPct val="0"/>
              </a:spcBef>
              <a:buFontTx/>
              <a:buNone/>
            </a:pPr>
            <a:r>
              <a:rPr lang="it-IT" altLang="it-IT" sz="1600" dirty="0">
                <a:latin typeface="Arial" panose="020B0604020202020204" pitchFamily="34" charset="0"/>
              </a:rPr>
              <a:t>&gt; 29 ottobre – L'Ing. Camillo </a:t>
            </a:r>
            <a:r>
              <a:rPr lang="it-IT" altLang="it-IT" sz="1600" b="1" dirty="0">
                <a:latin typeface="Arial" panose="020B0604020202020204" pitchFamily="34" charset="0"/>
              </a:rPr>
              <a:t>Olivetti</a:t>
            </a:r>
            <a:r>
              <a:rPr lang="it-IT" altLang="it-IT" sz="1600" dirty="0">
                <a:latin typeface="Arial" panose="020B0604020202020204" pitchFamily="34" charset="0"/>
              </a:rPr>
              <a:t> fonda a Ivrea la prima </a:t>
            </a:r>
          </a:p>
          <a:p>
            <a:pPr eaLnBrk="1" hangingPunct="1">
              <a:spcBef>
                <a:spcPct val="0"/>
              </a:spcBef>
              <a:buFontTx/>
              <a:buNone/>
            </a:pPr>
            <a:r>
              <a:rPr lang="it-IT" altLang="it-IT" sz="1600" dirty="0">
                <a:latin typeface="Arial" panose="020B0604020202020204" pitchFamily="34" charset="0"/>
              </a:rPr>
              <a:t>fabbrica di macchine da scrivere, innovativa anche nell'edificio </a:t>
            </a:r>
          </a:p>
          <a:p>
            <a:pPr eaLnBrk="1" hangingPunct="1">
              <a:spcBef>
                <a:spcPct val="0"/>
              </a:spcBef>
              <a:buFontTx/>
              <a:buNone/>
            </a:pPr>
            <a:r>
              <a:rPr lang="it-IT" altLang="it-IT" sz="1600" dirty="0">
                <a:latin typeface="Arial" panose="020B0604020202020204" pitchFamily="34" charset="0"/>
              </a:rPr>
              <a:t>(internamente in cemento armato); dal 1938 sotto la guida di </a:t>
            </a:r>
          </a:p>
          <a:p>
            <a:pPr eaLnBrk="1" hangingPunct="1">
              <a:spcBef>
                <a:spcPct val="0"/>
              </a:spcBef>
              <a:buFontTx/>
              <a:buNone/>
            </a:pPr>
            <a:r>
              <a:rPr lang="it-IT" altLang="it-IT" sz="1600" b="1" dirty="0">
                <a:latin typeface="Arial" panose="020B0604020202020204" pitchFamily="34" charset="0"/>
                <a:hlinkClick r:id="rId3" action="ppaction://hlinkfile"/>
              </a:rPr>
              <a:t>Adriano</a:t>
            </a:r>
            <a:r>
              <a:rPr lang="it-IT" altLang="it-IT" sz="1600" dirty="0">
                <a:latin typeface="Arial" panose="020B0604020202020204" pitchFamily="34" charset="0"/>
                <a:hlinkClick r:id="rId3" action="ppaction://hlinkfile"/>
              </a:rPr>
              <a:t> Olivetti</a:t>
            </a:r>
            <a:r>
              <a:rPr lang="it-IT" altLang="it-IT" sz="1600" dirty="0">
                <a:latin typeface="Arial" panose="020B0604020202020204" pitchFamily="34" charset="0"/>
              </a:rPr>
              <a:t>: </a:t>
            </a:r>
            <a:endParaRPr lang="it-IT" altLang="it-IT" sz="1600" dirty="0" smtClean="0">
              <a:latin typeface="Arial" panose="020B0604020202020204" pitchFamily="34" charset="0"/>
            </a:endParaRPr>
          </a:p>
          <a:p>
            <a:pPr eaLnBrk="1" hangingPunct="1">
              <a:spcBef>
                <a:spcPct val="0"/>
              </a:spcBef>
              <a:buFontTx/>
              <a:buNone/>
            </a:pPr>
            <a:endParaRPr lang="it-IT" altLang="it-IT" sz="1600" dirty="0" smtClean="0">
              <a:latin typeface="Arial" panose="020B0604020202020204" pitchFamily="34" charset="0"/>
            </a:endParaRPr>
          </a:p>
          <a:p>
            <a:pPr eaLnBrk="1" hangingPunct="1">
              <a:spcBef>
                <a:spcPct val="0"/>
              </a:spcBef>
              <a:buFontTx/>
              <a:buNone/>
            </a:pPr>
            <a:r>
              <a:rPr lang="it-IT" altLang="it-IT" sz="1600" dirty="0" smtClean="0">
                <a:latin typeface="Arial" panose="020B0604020202020204" pitchFamily="34" charset="0"/>
              </a:rPr>
              <a:t>&gt; 1940-Addizionatrice</a:t>
            </a:r>
            <a:r>
              <a:rPr lang="it-IT" altLang="it-IT" sz="1600" dirty="0">
                <a:latin typeface="Arial" panose="020B0604020202020204" pitchFamily="34" charset="0"/>
              </a:rPr>
              <a:t>; 1945: </a:t>
            </a:r>
            <a:r>
              <a:rPr lang="it-IT" altLang="it-IT" sz="1600" b="1" dirty="0" err="1">
                <a:latin typeface="Arial" panose="020B0604020202020204" pitchFamily="34" charset="0"/>
              </a:rPr>
              <a:t>Divisumma</a:t>
            </a:r>
            <a:r>
              <a:rPr lang="it-IT" altLang="it-IT" sz="1600" dirty="0">
                <a:latin typeface="Arial" panose="020B0604020202020204" pitchFamily="34" charset="0"/>
              </a:rPr>
              <a:t> </a:t>
            </a:r>
          </a:p>
          <a:p>
            <a:pPr eaLnBrk="1" hangingPunct="1">
              <a:spcBef>
                <a:spcPct val="0"/>
              </a:spcBef>
              <a:buFontTx/>
              <a:buNone/>
            </a:pPr>
            <a:r>
              <a:rPr lang="it-IT" altLang="it-IT" sz="1600" dirty="0">
                <a:latin typeface="Arial" panose="020B0604020202020204" pitchFamily="34" charset="0"/>
              </a:rPr>
              <a:t>(1a calcolatrice al mondo ad eseguire le 4 operazioni); </a:t>
            </a:r>
            <a:endParaRPr lang="it-IT" altLang="it-IT" sz="1600" dirty="0" smtClean="0">
              <a:latin typeface="Arial" panose="020B0604020202020204" pitchFamily="34" charset="0"/>
            </a:endParaRPr>
          </a:p>
          <a:p>
            <a:pPr eaLnBrk="1" hangingPunct="1">
              <a:spcBef>
                <a:spcPct val="0"/>
              </a:spcBef>
              <a:buFontTx/>
              <a:buNone/>
            </a:pPr>
            <a:r>
              <a:rPr lang="it-IT" altLang="it-IT" sz="1600" dirty="0" smtClean="0">
                <a:latin typeface="Arial" panose="020B0604020202020204" pitchFamily="34" charset="0"/>
              </a:rPr>
              <a:t>&gt; 1959</a:t>
            </a:r>
            <a:r>
              <a:rPr lang="it-IT" altLang="it-IT" sz="1600" dirty="0">
                <a:latin typeface="Arial" panose="020B0604020202020204" pitchFamily="34" charset="0"/>
              </a:rPr>
              <a:t>: </a:t>
            </a:r>
            <a:r>
              <a:rPr lang="it-IT" altLang="it-IT" sz="1600" b="1" dirty="0" smtClean="0">
                <a:latin typeface="Arial" panose="020B0604020202020204" pitchFamily="34" charset="0"/>
              </a:rPr>
              <a:t>Elea</a:t>
            </a:r>
            <a:r>
              <a:rPr lang="it-IT" altLang="it-IT" sz="1600" dirty="0" smtClean="0">
                <a:latin typeface="Arial" panose="020B0604020202020204" pitchFamily="34" charset="0"/>
              </a:rPr>
              <a:t> </a:t>
            </a:r>
            <a:r>
              <a:rPr lang="it-IT" altLang="it-IT" sz="1600" dirty="0">
                <a:latin typeface="Arial" panose="020B0604020202020204" pitchFamily="34" charset="0"/>
              </a:rPr>
              <a:t>903 (uno dei primi computer mainframe transistorizzati), </a:t>
            </a:r>
          </a:p>
          <a:p>
            <a:pPr eaLnBrk="1" hangingPunct="1">
              <a:spcBef>
                <a:spcPct val="0"/>
              </a:spcBef>
              <a:buFontTx/>
              <a:buNone/>
            </a:pPr>
            <a:r>
              <a:rPr lang="it-IT" altLang="it-IT" sz="1600" dirty="0">
                <a:latin typeface="Arial" panose="020B0604020202020204" pitchFamily="34" charset="0"/>
              </a:rPr>
              <a:t>diede origine alla </a:t>
            </a:r>
            <a:r>
              <a:rPr lang="it-IT" altLang="it-IT" sz="1600" b="1" dirty="0">
                <a:latin typeface="Arial" panose="020B0604020202020204" pitchFamily="34" charset="0"/>
              </a:rPr>
              <a:t>SGS</a:t>
            </a:r>
            <a:r>
              <a:rPr lang="it-IT" altLang="it-IT" sz="1600" dirty="0">
                <a:latin typeface="Arial" panose="020B0604020202020204" pitchFamily="34" charset="0"/>
              </a:rPr>
              <a:t> (poi divenuta ST </a:t>
            </a:r>
            <a:r>
              <a:rPr lang="it-IT" altLang="it-IT" sz="1600" dirty="0" err="1">
                <a:latin typeface="Arial" panose="020B0604020202020204" pitchFamily="34" charset="0"/>
              </a:rPr>
              <a:t>Microelectronics</a:t>
            </a:r>
            <a:r>
              <a:rPr lang="it-IT" altLang="it-IT" sz="1600" dirty="0">
                <a:latin typeface="Arial" panose="020B0604020202020204" pitchFamily="34" charset="0"/>
              </a:rPr>
              <a:t>) a </a:t>
            </a:r>
          </a:p>
          <a:p>
            <a:pPr eaLnBrk="1" hangingPunct="1">
              <a:spcBef>
                <a:spcPct val="0"/>
              </a:spcBef>
              <a:buFontTx/>
              <a:buNone/>
            </a:pPr>
            <a:r>
              <a:rPr lang="it-IT" altLang="it-IT" sz="1600" dirty="0">
                <a:latin typeface="Arial" panose="020B0604020202020204" pitchFamily="34" charset="0"/>
              </a:rPr>
              <a:t>causa dell'alta richiesta di transistor necessari; </a:t>
            </a:r>
            <a:endParaRPr lang="it-IT" altLang="it-IT" sz="1600" dirty="0" smtClean="0">
              <a:latin typeface="Arial" panose="020B0604020202020204" pitchFamily="34" charset="0"/>
            </a:endParaRPr>
          </a:p>
          <a:p>
            <a:pPr eaLnBrk="1" hangingPunct="1">
              <a:spcBef>
                <a:spcPct val="0"/>
              </a:spcBef>
              <a:buFontTx/>
              <a:buNone/>
            </a:pPr>
            <a:r>
              <a:rPr lang="it-IT" altLang="it-IT" sz="1600" dirty="0" smtClean="0">
                <a:latin typeface="Arial" panose="020B0604020202020204" pitchFamily="34" charset="0"/>
              </a:rPr>
              <a:t>&gt; 1965</a:t>
            </a:r>
            <a:r>
              <a:rPr lang="it-IT" altLang="it-IT" sz="1600" dirty="0">
                <a:latin typeface="Arial" panose="020B0604020202020204" pitchFamily="34" charset="0"/>
              </a:rPr>
              <a:t>: </a:t>
            </a:r>
            <a:r>
              <a:rPr lang="it-IT" altLang="it-IT" sz="1600" b="1" dirty="0" smtClean="0">
                <a:latin typeface="Arial" panose="020B0604020202020204" pitchFamily="34" charset="0"/>
              </a:rPr>
              <a:t>Programma </a:t>
            </a:r>
            <a:r>
              <a:rPr lang="it-IT" altLang="it-IT" sz="1600" b="1" dirty="0">
                <a:latin typeface="Arial" panose="020B0604020202020204" pitchFamily="34" charset="0"/>
              </a:rPr>
              <a:t>101</a:t>
            </a:r>
            <a:r>
              <a:rPr lang="it-IT" altLang="it-IT" sz="1600" dirty="0">
                <a:latin typeface="Arial" panose="020B0604020202020204" pitchFamily="34" charset="0"/>
              </a:rPr>
              <a:t> (1° personal computer al mondo)</a:t>
            </a:r>
          </a:p>
          <a:p>
            <a:pPr eaLnBrk="1" hangingPunct="1">
              <a:spcBef>
                <a:spcPct val="0"/>
              </a:spcBef>
              <a:buFontTx/>
              <a:buNone/>
            </a:pPr>
            <a:endParaRPr lang="it-IT" altLang="it-IT" sz="1600" dirty="0" smtClean="0">
              <a:latin typeface="Arial" panose="020B0604020202020204" pitchFamily="34" charset="0"/>
            </a:endParaRPr>
          </a:p>
          <a:p>
            <a:pPr eaLnBrk="1" hangingPunct="1">
              <a:spcBef>
                <a:spcPct val="0"/>
              </a:spcBef>
              <a:buFontTx/>
              <a:buNone/>
            </a:pPr>
            <a:r>
              <a:rPr lang="it-IT" altLang="it-IT" sz="1600" dirty="0" smtClean="0">
                <a:latin typeface="Arial" panose="020B0604020202020204" pitchFamily="34" charset="0"/>
              </a:rPr>
              <a:t>- </a:t>
            </a:r>
            <a:r>
              <a:rPr lang="it-IT" altLang="it-IT" sz="1600" dirty="0">
                <a:latin typeface="Arial" panose="020B0604020202020204" pitchFamily="34" charset="0"/>
              </a:rPr>
              <a:t>altri prodotti mitici: </a:t>
            </a:r>
            <a:r>
              <a:rPr lang="it-IT" altLang="it-IT" sz="1600" dirty="0" err="1">
                <a:latin typeface="Arial" panose="020B0604020202020204" pitchFamily="34" charset="0"/>
              </a:rPr>
              <a:t>Lexicon</a:t>
            </a:r>
            <a:r>
              <a:rPr lang="it-IT" altLang="it-IT" sz="1600" dirty="0">
                <a:latin typeface="Arial" panose="020B0604020202020204" pitchFamily="34" charset="0"/>
              </a:rPr>
              <a:t> (1948); </a:t>
            </a:r>
            <a:r>
              <a:rPr lang="it-IT" altLang="it-IT" sz="1600" b="1" dirty="0">
                <a:latin typeface="Arial" panose="020B0604020202020204" pitchFamily="34" charset="0"/>
              </a:rPr>
              <a:t>Lettera 22</a:t>
            </a:r>
            <a:r>
              <a:rPr lang="it-IT" altLang="it-IT" sz="1600" dirty="0">
                <a:latin typeface="Arial" panose="020B0604020202020204" pitchFamily="34" charset="0"/>
              </a:rPr>
              <a:t>  (1950) </a:t>
            </a:r>
          </a:p>
          <a:p>
            <a:pPr eaLnBrk="1" hangingPunct="1">
              <a:spcBef>
                <a:spcPct val="0"/>
              </a:spcBef>
              <a:buFontTx/>
              <a:buNone/>
            </a:pPr>
            <a:r>
              <a:rPr lang="it-IT" altLang="it-IT" sz="1600" dirty="0">
                <a:latin typeface="Arial" panose="020B0604020202020204" pitchFamily="34" charset="0"/>
              </a:rPr>
              <a:t>entrambe al </a:t>
            </a:r>
            <a:r>
              <a:rPr lang="it-IT" altLang="it-IT" sz="1600" dirty="0" err="1">
                <a:latin typeface="Arial" panose="020B0604020202020204" pitchFamily="34" charset="0"/>
              </a:rPr>
              <a:t>MoMA</a:t>
            </a:r>
            <a:r>
              <a:rPr lang="it-IT" altLang="it-IT" sz="1600" dirty="0">
                <a:latin typeface="Arial" panose="020B0604020202020204" pitchFamily="34" charset="0"/>
              </a:rPr>
              <a:t>; </a:t>
            </a:r>
            <a:r>
              <a:rPr lang="it-IT" altLang="it-IT" sz="1600" b="1" dirty="0">
                <a:latin typeface="Arial" panose="020B0604020202020204" pitchFamily="34" charset="0"/>
              </a:rPr>
              <a:t>Lettera 32</a:t>
            </a:r>
            <a:r>
              <a:rPr lang="it-IT" altLang="it-IT" sz="1600" dirty="0">
                <a:latin typeface="Arial" panose="020B0604020202020204" pitchFamily="34" charset="0"/>
              </a:rPr>
              <a:t> (1963)</a:t>
            </a:r>
          </a:p>
          <a:p>
            <a:pPr eaLnBrk="1" hangingPunct="1">
              <a:spcBef>
                <a:spcPct val="0"/>
              </a:spcBef>
              <a:buFontTx/>
              <a:buNone/>
            </a:pPr>
            <a:r>
              <a:rPr lang="it-IT" altLang="it-IT" sz="1600" dirty="0">
                <a:latin typeface="Arial" panose="020B0604020202020204" pitchFamily="34" charset="0"/>
              </a:rPr>
              <a:t>- con la morte di Adriano e l'ingresso di nuovi soci (es. Fiat) e </a:t>
            </a:r>
          </a:p>
          <a:p>
            <a:pPr eaLnBrk="1" hangingPunct="1">
              <a:spcBef>
                <a:spcPct val="0"/>
              </a:spcBef>
              <a:buFontTx/>
              <a:buNone/>
            </a:pPr>
            <a:r>
              <a:rPr lang="it-IT" altLang="it-IT" sz="1600" dirty="0">
                <a:latin typeface="Arial" panose="020B0604020202020204" pitchFamily="34" charset="0"/>
              </a:rPr>
              <a:t>dietro pressioni USA, fu costretta a cedere la divisione </a:t>
            </a:r>
          </a:p>
          <a:p>
            <a:pPr eaLnBrk="1" hangingPunct="1">
              <a:spcBef>
                <a:spcPct val="0"/>
              </a:spcBef>
              <a:buFontTx/>
              <a:buNone/>
            </a:pPr>
            <a:r>
              <a:rPr lang="it-IT" altLang="it-IT" sz="1600" dirty="0">
                <a:latin typeface="Arial" panose="020B0604020202020204" pitchFamily="34" charset="0"/>
              </a:rPr>
              <a:t>elettronica a </a:t>
            </a:r>
            <a:r>
              <a:rPr lang="it-IT" altLang="it-IT" sz="1600" dirty="0" smtClean="0">
                <a:latin typeface="Arial" panose="020B0604020202020204" pitchFamily="34" charset="0"/>
              </a:rPr>
              <a:t>General </a:t>
            </a:r>
            <a:r>
              <a:rPr lang="it-IT" altLang="it-IT" sz="1600" dirty="0" err="1" smtClean="0">
                <a:latin typeface="Arial" panose="020B0604020202020204" pitchFamily="34" charset="0"/>
              </a:rPr>
              <a:t>Electric</a:t>
            </a:r>
            <a:r>
              <a:rPr lang="it-IT" altLang="it-IT" sz="1600" dirty="0" smtClean="0">
                <a:latin typeface="Arial" panose="020B0604020202020204" pitchFamily="34" charset="0"/>
              </a:rPr>
              <a:t>; </a:t>
            </a:r>
            <a:endParaRPr lang="it-IT" altLang="it-IT" sz="1600" dirty="0">
              <a:latin typeface="Arial" panose="020B0604020202020204" pitchFamily="34" charset="0"/>
            </a:endParaRPr>
          </a:p>
          <a:p>
            <a:pPr eaLnBrk="1" hangingPunct="1">
              <a:spcBef>
                <a:spcPct val="0"/>
              </a:spcBef>
              <a:buFontTx/>
              <a:buNone/>
            </a:pPr>
            <a:r>
              <a:rPr lang="it-IT" altLang="it-IT" sz="1600" dirty="0">
                <a:latin typeface="Arial" panose="020B0604020202020204" pitchFamily="34" charset="0"/>
              </a:rPr>
              <a:t>- nel 1978 diviene presidente Carlo De Benedetti, producendo </a:t>
            </a:r>
          </a:p>
          <a:p>
            <a:pPr eaLnBrk="1" hangingPunct="1">
              <a:spcBef>
                <a:spcPct val="0"/>
              </a:spcBef>
              <a:buFontTx/>
              <a:buNone/>
            </a:pPr>
            <a:r>
              <a:rPr lang="it-IT" altLang="it-IT" sz="1600" dirty="0">
                <a:latin typeface="Arial" panose="020B0604020202020204" pitchFamily="34" charset="0"/>
              </a:rPr>
              <a:t>due ottimi PC: </a:t>
            </a:r>
            <a:r>
              <a:rPr lang="it-IT" altLang="it-IT" sz="1600" b="1" dirty="0">
                <a:latin typeface="Arial" panose="020B0604020202020204" pitchFamily="34" charset="0"/>
              </a:rPr>
              <a:t>M20</a:t>
            </a:r>
            <a:r>
              <a:rPr lang="it-IT" altLang="it-IT" sz="1600" dirty="0">
                <a:latin typeface="Arial" panose="020B0604020202020204" pitchFamily="34" charset="0"/>
              </a:rPr>
              <a:t> ed </a:t>
            </a:r>
            <a:r>
              <a:rPr lang="it-IT" altLang="it-IT" sz="1600" b="1" dirty="0">
                <a:latin typeface="Arial" panose="020B0604020202020204" pitchFamily="34" charset="0"/>
              </a:rPr>
              <a:t>M24</a:t>
            </a:r>
            <a:r>
              <a:rPr lang="it-IT" altLang="it-IT" sz="1600" dirty="0">
                <a:latin typeface="Arial" panose="020B0604020202020204" pitchFamily="34" charset="0"/>
              </a:rPr>
              <a:t> </a:t>
            </a:r>
          </a:p>
          <a:p>
            <a:pPr eaLnBrk="1" hangingPunct="1">
              <a:spcBef>
                <a:spcPct val="0"/>
              </a:spcBef>
              <a:buFontTx/>
              <a:buNone/>
            </a:pPr>
            <a:r>
              <a:rPr lang="it-IT" altLang="it-IT" sz="1600" dirty="0">
                <a:latin typeface="Arial" panose="020B0604020202020204" pitchFamily="34" charset="0"/>
              </a:rPr>
              <a:t>- nel 1990 fonda la </a:t>
            </a:r>
            <a:r>
              <a:rPr lang="it-IT" altLang="it-IT" sz="1600" b="1" dirty="0">
                <a:latin typeface="Arial" panose="020B0604020202020204" pitchFamily="34" charset="0"/>
              </a:rPr>
              <a:t>Omnitel</a:t>
            </a:r>
            <a:r>
              <a:rPr lang="it-IT" altLang="it-IT" sz="1600" dirty="0">
                <a:latin typeface="Arial" panose="020B0604020202020204" pitchFamily="34" charset="0"/>
              </a:rPr>
              <a:t>, che diverrà </a:t>
            </a:r>
            <a:r>
              <a:rPr lang="it-IT" altLang="it-IT" sz="1600" dirty="0" err="1">
                <a:latin typeface="Arial" panose="020B0604020202020204" pitchFamily="34" charset="0"/>
              </a:rPr>
              <a:t>Vodafon</a:t>
            </a:r>
            <a:endParaRPr lang="it-IT" altLang="it-IT" sz="1600" dirty="0">
              <a:latin typeface="Arial" panose="020B0604020202020204" pitchFamily="34" charset="0"/>
            </a:endParaRPr>
          </a:p>
          <a:p>
            <a:pPr eaLnBrk="1" hangingPunct="1">
              <a:spcBef>
                <a:spcPct val="0"/>
              </a:spcBef>
              <a:buFontTx/>
              <a:buNone/>
            </a:pPr>
            <a:r>
              <a:rPr lang="it-IT" altLang="it-IT" sz="1600" dirty="0">
                <a:latin typeface="Arial" panose="020B0604020202020204" pitchFamily="34" charset="0"/>
              </a:rPr>
              <a:t>- nel 1999 scala Telecom acquisendone il controllo </a:t>
            </a:r>
          </a:p>
          <a:p>
            <a:pPr eaLnBrk="1" hangingPunct="1">
              <a:spcBef>
                <a:spcPct val="0"/>
              </a:spcBef>
              <a:buFontTx/>
              <a:buNone/>
            </a:pPr>
            <a:endParaRPr lang="it-IT" altLang="it-IT" sz="1600" dirty="0">
              <a:latin typeface="Arial" panose="020B0604020202020204" pitchFamily="34" charset="0"/>
            </a:endParaRPr>
          </a:p>
        </p:txBody>
      </p:sp>
      <p:sp>
        <p:nvSpPr>
          <p:cNvPr id="22533" name="AutoShape 2"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34" name="AutoShape 4"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35" name="AutoShape 6"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36" name="AutoShape 8"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37" name="AutoShape 10"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38" name="AutoShape 17" descr="Risultati immagini per FIAT Tipo 1 Fiacre"/>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39" name="AutoShape 19" descr="Risultati immagini per FIAT Tipo 1 Fiacre"/>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pic>
        <p:nvPicPr>
          <p:cNvPr id="22540" name="Picture 2" descr="https://upload.wikimedia.org/wikipedia/commons/thumb/4/41/Ivrea_Primo_Stabilimento_Olivetti.JPG/220px-Ivrea_Primo_Stabilimento_Olivett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3926" y="896193"/>
            <a:ext cx="1647825"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4" descr="https://upload.wikimedia.org/wikipedia/commons/thumb/c/c8/Olivettiunderwood_programma101.jpg/220px-Olivettiunderwood_programma1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3926" y="2371849"/>
            <a:ext cx="164782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4" descr="Olivetti Lettera 22 by LjL.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6951" y="3789040"/>
            <a:ext cx="16557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nettore 1 3"/>
          <p:cNvCxnSpPr/>
          <p:nvPr/>
        </p:nvCxnSpPr>
        <p:spPr>
          <a:xfrm>
            <a:off x="263352" y="692150"/>
            <a:ext cx="11593288"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482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1909</a:t>
            </a:r>
          </a:p>
        </p:txBody>
      </p:sp>
      <p:sp>
        <p:nvSpPr>
          <p:cNvPr id="24580" name="AutoShape 2"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4581" name="AutoShape 4"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4582" name="AutoShape 6"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4583" name="AutoShape 8"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4584" name="AutoShape 10"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4585" name="CasellaDiTesto 2"/>
          <p:cNvSpPr txBox="1">
            <a:spLocks noChangeArrowheads="1"/>
          </p:cNvSpPr>
          <p:nvPr/>
        </p:nvSpPr>
        <p:spPr bwMode="auto">
          <a:xfrm>
            <a:off x="263352" y="1052513"/>
            <a:ext cx="115932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latin typeface="Arial" panose="020B0604020202020204" pitchFamily="34" charset="0"/>
              </a:rPr>
              <a:t>&gt; Tensioni </a:t>
            </a:r>
            <a:r>
              <a:rPr lang="it-IT" altLang="it-IT" sz="1800" dirty="0" smtClean="0">
                <a:latin typeface="Arial" panose="020B0604020202020204" pitchFamily="34" charset="0"/>
              </a:rPr>
              <a:t>tra Italia e Austria </a:t>
            </a:r>
            <a:r>
              <a:rPr lang="it-IT" altLang="it-IT" sz="1800" dirty="0">
                <a:latin typeface="Arial" panose="020B0604020202020204" pitchFamily="34" charset="0"/>
              </a:rPr>
              <a:t>a causa della sua politica espansionistica nei Balcani, con un giornale governativo austriaco arrivato a suggerire una guerra preventiva all'Italia approfittando del terremoto di Messina</a:t>
            </a:r>
            <a:r>
              <a:rPr lang="it-IT" altLang="it-IT" sz="1800" b="1" dirty="0">
                <a:latin typeface="Arial" panose="020B0604020202020204" pitchFamily="34" charset="0"/>
              </a:rPr>
              <a:t>; spinte nazionaliste</a:t>
            </a:r>
            <a:r>
              <a:rPr lang="it-IT" altLang="it-IT" sz="1800" dirty="0">
                <a:latin typeface="Arial" panose="020B0604020202020204" pitchFamily="34" charset="0"/>
              </a:rPr>
              <a:t> in Italia</a:t>
            </a:r>
          </a:p>
          <a:p>
            <a:pPr eaLnBrk="1" hangingPunct="1">
              <a:spcBef>
                <a:spcPct val="0"/>
              </a:spcBef>
              <a:buFontTx/>
              <a:buNone/>
            </a:pPr>
            <a:r>
              <a:rPr lang="it-IT" altLang="it-IT" sz="1800" dirty="0">
                <a:latin typeface="Arial" panose="020B0604020202020204" pitchFamily="34" charset="0"/>
              </a:rPr>
              <a:t>&gt; politica estera immobilista, a causa di </a:t>
            </a:r>
            <a:r>
              <a:rPr lang="it-IT" altLang="it-IT" sz="1800" b="1" dirty="0">
                <a:latin typeface="Arial" panose="020B0604020202020204" pitchFamily="34" charset="0"/>
              </a:rPr>
              <a:t>2 accordi segreti</a:t>
            </a:r>
            <a:r>
              <a:rPr lang="it-IT" altLang="it-IT" sz="1800" dirty="0">
                <a:latin typeface="Arial" panose="020B0604020202020204" pitchFamily="34" charset="0"/>
              </a:rPr>
              <a:t> </a:t>
            </a:r>
            <a:r>
              <a:rPr lang="it-IT" altLang="it-IT" sz="1800" dirty="0" err="1">
                <a:latin typeface="Arial" panose="020B0604020202020204" pitchFamily="34" charset="0"/>
              </a:rPr>
              <a:t>pressochè</a:t>
            </a:r>
            <a:r>
              <a:rPr lang="it-IT" altLang="it-IT" sz="1800" dirty="0">
                <a:latin typeface="Arial" panose="020B0604020202020204" pitchFamily="34" charset="0"/>
              </a:rPr>
              <a:t> contemporanei (in ottobre) sia con l'Austria che con la Russia</a:t>
            </a:r>
          </a:p>
          <a:p>
            <a:pPr eaLnBrk="1" hangingPunct="1">
              <a:spcBef>
                <a:spcPct val="0"/>
              </a:spcBef>
              <a:buFontTx/>
              <a:buNone/>
            </a:pPr>
            <a:r>
              <a:rPr lang="it-IT" altLang="it-IT" sz="1800" dirty="0">
                <a:latin typeface="Arial" panose="020B0604020202020204" pitchFamily="34" charset="0"/>
              </a:rPr>
              <a:t>&gt; </a:t>
            </a:r>
            <a:r>
              <a:rPr lang="it-IT" altLang="it-IT" sz="1800" b="1" dirty="0">
                <a:latin typeface="Arial" panose="020B0604020202020204" pitchFamily="34" charset="0"/>
              </a:rPr>
              <a:t>sospensione del non </a:t>
            </a:r>
            <a:r>
              <a:rPr lang="it-IT" altLang="it-IT" sz="1800" b="1" dirty="0" err="1">
                <a:latin typeface="Arial" panose="020B0604020202020204" pitchFamily="34" charset="0"/>
              </a:rPr>
              <a:t>expedit</a:t>
            </a:r>
            <a:r>
              <a:rPr lang="it-IT" altLang="it-IT" sz="1800" dirty="0">
                <a:latin typeface="Arial" panose="020B0604020202020204" pitchFamily="34" charset="0"/>
              </a:rPr>
              <a:t> papale e partecipazione alle elezioni dei cattolici (16 eletti; </a:t>
            </a:r>
            <a:r>
              <a:rPr lang="it-IT" altLang="it-IT" sz="1800" dirty="0" err="1">
                <a:latin typeface="Arial" panose="020B0604020202020204" pitchFamily="34" charset="0"/>
              </a:rPr>
              <a:t>Murri</a:t>
            </a:r>
            <a:r>
              <a:rPr lang="it-IT" altLang="it-IT" sz="1800" dirty="0">
                <a:latin typeface="Arial" panose="020B0604020202020204" pitchFamily="34" charset="0"/>
              </a:rPr>
              <a:t> eletto nel Partito Radicale viene scomunicato)</a:t>
            </a:r>
          </a:p>
        </p:txBody>
      </p:sp>
      <p:sp>
        <p:nvSpPr>
          <p:cNvPr id="24586" name="CasellaDiTesto 2"/>
          <p:cNvSpPr txBox="1">
            <a:spLocks noChangeArrowheads="1"/>
          </p:cNvSpPr>
          <p:nvPr/>
        </p:nvSpPr>
        <p:spPr bwMode="auto">
          <a:xfrm>
            <a:off x="263352" y="3213101"/>
            <a:ext cx="113052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latin typeface="Arial" panose="020B0604020202020204" pitchFamily="34" charset="0"/>
              </a:rPr>
              <a:t>&gt; La prima </a:t>
            </a:r>
            <a:r>
              <a:rPr lang="it-IT" altLang="it-IT" sz="1800" b="1" dirty="0">
                <a:latin typeface="Arial" panose="020B0604020202020204" pitchFamily="34" charset="0"/>
              </a:rPr>
              <a:t>trasfusione di sangue</a:t>
            </a:r>
            <a:r>
              <a:rPr lang="it-IT" altLang="it-IT" sz="1800" dirty="0">
                <a:latin typeface="Arial" panose="020B0604020202020204" pitchFamily="34" charset="0"/>
              </a:rPr>
              <a:t>. E' scandalo! Ne sono sconvolte le coscienze "Dove arriveremo  di questo passo? E' raccapricciante. E l'Etica dell'Uomo? Basta con questi esperimenti contro Dio e contro natura!"</a:t>
            </a:r>
          </a:p>
        </p:txBody>
      </p:sp>
      <p:sp>
        <p:nvSpPr>
          <p:cNvPr id="24587" name="CasellaDiTesto 2"/>
          <p:cNvSpPr txBox="1">
            <a:spLocks noChangeArrowheads="1"/>
          </p:cNvSpPr>
          <p:nvPr/>
        </p:nvSpPr>
        <p:spPr bwMode="auto">
          <a:xfrm>
            <a:off x="263352" y="4149725"/>
            <a:ext cx="1159328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latin typeface="Arial" panose="020B0604020202020204" pitchFamily="34" charset="0"/>
              </a:rPr>
              <a:t>- </a:t>
            </a:r>
            <a:r>
              <a:rPr lang="it-IT" altLang="it-IT" sz="1800" b="1" dirty="0">
                <a:latin typeface="Arial" panose="020B0604020202020204" pitchFamily="34" charset="0"/>
              </a:rPr>
              <a:t>Bugatti</a:t>
            </a:r>
            <a:r>
              <a:rPr lang="it-IT" altLang="it-IT" sz="1800" dirty="0">
                <a:latin typeface="Arial" panose="020B0604020202020204" pitchFamily="34" charset="0"/>
              </a:rPr>
              <a:t>: fondata da Ettore Bugatti a </a:t>
            </a:r>
            <a:r>
              <a:rPr lang="it-IT" altLang="it-IT" sz="1800" dirty="0" err="1">
                <a:latin typeface="Arial" panose="020B0604020202020204" pitchFamily="34" charset="0"/>
              </a:rPr>
              <a:t>Molsheim</a:t>
            </a:r>
            <a:r>
              <a:rPr lang="it-IT" altLang="it-IT" sz="1800" dirty="0">
                <a:latin typeface="Arial" panose="020B0604020202020204" pitchFamily="34" charset="0"/>
              </a:rPr>
              <a:t> (Alsazia, ora Francia), ora VW</a:t>
            </a:r>
          </a:p>
          <a:p>
            <a:pPr eaLnBrk="1" hangingPunct="1">
              <a:spcBef>
                <a:spcPct val="0"/>
              </a:spcBef>
              <a:buFontTx/>
              <a:buNone/>
            </a:pPr>
            <a:r>
              <a:rPr lang="it-IT" altLang="it-IT" sz="1800" dirty="0">
                <a:latin typeface="Arial" panose="020B0604020202020204" pitchFamily="34" charset="0"/>
              </a:rPr>
              <a:t>- </a:t>
            </a:r>
            <a:r>
              <a:rPr lang="it-IT" altLang="it-IT" sz="1800" b="1" dirty="0">
                <a:latin typeface="Arial" panose="020B0604020202020204" pitchFamily="34" charset="0"/>
              </a:rPr>
              <a:t>Gilera</a:t>
            </a:r>
            <a:r>
              <a:rPr lang="it-IT" altLang="it-IT" sz="1800" dirty="0">
                <a:latin typeface="Arial" panose="020B0604020202020204" pitchFamily="34" charset="0"/>
              </a:rPr>
              <a:t>: fondata a Milano, via XXII Marzo, poi ad Arcore, dal 1969 Piaggio </a:t>
            </a:r>
          </a:p>
          <a:p>
            <a:pPr eaLnBrk="1" hangingPunct="1">
              <a:spcBef>
                <a:spcPct val="0"/>
              </a:spcBef>
              <a:buFontTx/>
              <a:buNone/>
            </a:pPr>
            <a:r>
              <a:rPr lang="it-IT" altLang="it-IT" sz="1800" dirty="0">
                <a:latin typeface="Arial" panose="020B0604020202020204" pitchFamily="34" charset="0"/>
              </a:rPr>
              <a:t>- </a:t>
            </a:r>
            <a:r>
              <a:rPr lang="it-IT" altLang="it-IT" sz="1800" b="1" dirty="0">
                <a:latin typeface="Arial" panose="020B0604020202020204" pitchFamily="34" charset="0"/>
              </a:rPr>
              <a:t>Audi</a:t>
            </a:r>
            <a:r>
              <a:rPr lang="it-IT" altLang="it-IT" sz="1800" dirty="0">
                <a:latin typeface="Arial" panose="020B0604020202020204" pitchFamily="34" charset="0"/>
              </a:rPr>
              <a:t> : fondata da August </a:t>
            </a:r>
            <a:r>
              <a:rPr lang="it-IT" altLang="it-IT" sz="1800" dirty="0" err="1">
                <a:latin typeface="Arial" panose="020B0604020202020204" pitchFamily="34" charset="0"/>
              </a:rPr>
              <a:t>Horch</a:t>
            </a:r>
            <a:r>
              <a:rPr lang="it-IT" altLang="it-IT" sz="1800" dirty="0">
                <a:latin typeface="Arial" panose="020B0604020202020204" pitchFamily="34" charset="0"/>
              </a:rPr>
              <a:t> (che tradotto in latino è Audi); dal 1965 VW</a:t>
            </a:r>
          </a:p>
          <a:p>
            <a:pPr eaLnBrk="1" hangingPunct="1">
              <a:spcBef>
                <a:spcPct val="0"/>
              </a:spcBef>
              <a:buFontTx/>
              <a:buNone/>
            </a:pPr>
            <a:r>
              <a:rPr lang="it-IT" altLang="it-IT" sz="1800" dirty="0">
                <a:latin typeface="Arial" panose="020B0604020202020204" pitchFamily="34" charset="0"/>
              </a:rPr>
              <a:t>- </a:t>
            </a:r>
            <a:r>
              <a:rPr lang="it-IT" altLang="it-IT" sz="1800" b="1" dirty="0">
                <a:latin typeface="Arial" panose="020B0604020202020204" pitchFamily="34" charset="0"/>
              </a:rPr>
              <a:t>Suzuki</a:t>
            </a:r>
            <a:r>
              <a:rPr lang="it-IT" altLang="it-IT" sz="1800" dirty="0">
                <a:latin typeface="Arial" panose="020B0604020202020204" pitchFamily="34" charset="0"/>
              </a:rPr>
              <a:t>: dapprima motori industriali e marittimi, poi motocicli, auto e </a:t>
            </a:r>
            <a:r>
              <a:rPr lang="it-IT" altLang="it-IT" sz="1800" dirty="0" err="1">
                <a:latin typeface="Arial" panose="020B0604020202020204" pitchFamily="34" charset="0"/>
              </a:rPr>
              <a:t>suv</a:t>
            </a:r>
            <a:endParaRPr lang="it-IT" altLang="it-IT" sz="1800"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 </a:t>
            </a:r>
            <a:r>
              <a:rPr lang="it-IT" altLang="it-IT" sz="1800" b="1" dirty="0">
                <a:latin typeface="Arial" panose="020B0604020202020204" pitchFamily="34" charset="0"/>
              </a:rPr>
              <a:t>Chanel</a:t>
            </a:r>
            <a:r>
              <a:rPr lang="it-IT" altLang="it-IT" sz="1800" dirty="0">
                <a:latin typeface="Arial" panose="020B0604020202020204" pitchFamily="34" charset="0"/>
              </a:rPr>
              <a:t>: mitologia, nome </a:t>
            </a:r>
            <a:r>
              <a:rPr lang="it-IT" altLang="it-IT" sz="1800" dirty="0">
                <a:latin typeface="Arial" panose="020B0604020202020204" pitchFamily="34" charset="0"/>
                <a:hlinkClick r:id="rId3" action="ppaction://hlinkfile"/>
              </a:rPr>
              <a:t>Coco da canzone</a:t>
            </a:r>
            <a:r>
              <a:rPr lang="it-IT" altLang="it-IT" sz="1800" dirty="0">
                <a:latin typeface="Arial" panose="020B0604020202020204" pitchFamily="34" charset="0"/>
              </a:rPr>
              <a:t>, tailleur in jersey ('17</a:t>
            </a:r>
            <a:r>
              <a:rPr lang="it-IT" altLang="it-IT" sz="1800" dirty="0" smtClean="0">
                <a:latin typeface="Arial" panose="020B0604020202020204" pitchFamily="34" charset="0"/>
              </a:rPr>
              <a:t>), </a:t>
            </a:r>
            <a:r>
              <a:rPr lang="it-IT" altLang="it-IT" sz="1800" dirty="0" err="1" smtClean="0">
                <a:latin typeface="Arial" panose="020B0604020202020204" pitchFamily="34" charset="0"/>
              </a:rPr>
              <a:t>chanel</a:t>
            </a:r>
            <a:r>
              <a:rPr lang="it-IT" altLang="it-IT" sz="1800" dirty="0" smtClean="0">
                <a:latin typeface="Arial" panose="020B0604020202020204" pitchFamily="34" charset="0"/>
              </a:rPr>
              <a:t> </a:t>
            </a:r>
            <a:r>
              <a:rPr lang="it-IT" altLang="it-IT" sz="1800" dirty="0">
                <a:latin typeface="Arial" panose="020B0604020202020204" pitchFamily="34" charset="0"/>
              </a:rPr>
              <a:t>nr. 5 ('21), tubino ('26), tailleur in tweed ('54), borsetta 2.55 ('55)</a:t>
            </a:r>
          </a:p>
          <a:p>
            <a:pPr eaLnBrk="1" hangingPunct="1">
              <a:spcBef>
                <a:spcPct val="0"/>
              </a:spcBef>
              <a:buFontTx/>
              <a:buNone/>
            </a:pPr>
            <a:r>
              <a:rPr lang="it-IT" altLang="it-IT" sz="1800" dirty="0">
                <a:latin typeface="Arial" panose="020B0604020202020204" pitchFamily="34" charset="0"/>
              </a:rPr>
              <a:t>- </a:t>
            </a:r>
            <a:r>
              <a:rPr lang="it-IT" altLang="it-IT" sz="1800" b="1" dirty="0">
                <a:latin typeface="Arial" panose="020B0604020202020204" pitchFamily="34" charset="0"/>
              </a:rPr>
              <a:t>L'</a:t>
            </a:r>
            <a:r>
              <a:rPr lang="it-IT" altLang="it-IT" sz="1800" b="1" dirty="0" err="1">
                <a:latin typeface="Arial" panose="020B0604020202020204" pitchFamily="34" charset="0"/>
              </a:rPr>
              <a:t>Oreal</a:t>
            </a:r>
            <a:r>
              <a:rPr lang="it-IT" altLang="it-IT" sz="1800" dirty="0">
                <a:latin typeface="Arial" panose="020B0604020202020204" pitchFamily="34" charset="0"/>
              </a:rPr>
              <a:t>: possiede marchi quali Garnier, Yves Saint Laurent, Cacharel, </a:t>
            </a:r>
            <a:r>
              <a:rPr lang="it-IT" altLang="it-IT" sz="1800" dirty="0" err="1" smtClean="0">
                <a:latin typeface="Arial" panose="020B0604020202020204" pitchFamily="34" charset="0"/>
              </a:rPr>
              <a:t>Guy</a:t>
            </a:r>
            <a:r>
              <a:rPr lang="it-IT" altLang="it-IT" sz="1800" dirty="0" smtClean="0">
                <a:latin typeface="Arial" panose="020B0604020202020204" pitchFamily="34" charset="0"/>
              </a:rPr>
              <a:t> </a:t>
            </a:r>
            <a:r>
              <a:rPr lang="it-IT" altLang="it-IT" sz="1800" dirty="0" err="1">
                <a:latin typeface="Arial" panose="020B0604020202020204" pitchFamily="34" charset="0"/>
              </a:rPr>
              <a:t>Laroche</a:t>
            </a:r>
            <a:r>
              <a:rPr lang="it-IT" altLang="it-IT" sz="1800" dirty="0">
                <a:latin typeface="Arial" panose="020B0604020202020204" pitchFamily="34" charset="0"/>
              </a:rPr>
              <a:t>, Helena Rubinstein, Lançome, </a:t>
            </a:r>
            <a:r>
              <a:rPr lang="it-IT" altLang="it-IT" sz="1800" dirty="0" err="1">
                <a:latin typeface="Arial" panose="020B0604020202020204" pitchFamily="34" charset="0"/>
              </a:rPr>
              <a:t>Lanvin</a:t>
            </a:r>
            <a:r>
              <a:rPr lang="it-IT" altLang="it-IT" sz="1800" dirty="0">
                <a:latin typeface="Arial" panose="020B0604020202020204" pitchFamily="34" charset="0"/>
              </a:rPr>
              <a:t>, Kerastase</a:t>
            </a:r>
          </a:p>
          <a:p>
            <a:pPr eaLnBrk="1" hangingPunct="1">
              <a:spcBef>
                <a:spcPct val="0"/>
              </a:spcBef>
              <a:buFontTx/>
              <a:buNone/>
            </a:pPr>
            <a:r>
              <a:rPr lang="it-IT" altLang="it-IT" sz="1800" dirty="0">
                <a:latin typeface="Arial" panose="020B0604020202020204" pitchFamily="34" charset="0"/>
              </a:rPr>
              <a:t>- </a:t>
            </a:r>
            <a:r>
              <a:rPr lang="it-IT" altLang="it-IT" sz="1800" b="1" dirty="0" err="1">
                <a:latin typeface="Arial" panose="020B0604020202020204" pitchFamily="34" charset="0"/>
              </a:rPr>
              <a:t>Moody's</a:t>
            </a:r>
            <a:r>
              <a:rPr lang="it-IT" altLang="it-IT" sz="1800" dirty="0">
                <a:latin typeface="Arial" panose="020B0604020202020204" pitchFamily="34" charset="0"/>
              </a:rPr>
              <a:t>: prima agenzia di rating al mondo (con Standard &amp; </a:t>
            </a:r>
            <a:r>
              <a:rPr lang="it-IT" altLang="it-IT" sz="1800" dirty="0" err="1">
                <a:latin typeface="Arial" panose="020B0604020202020204" pitchFamily="34" charset="0"/>
              </a:rPr>
              <a:t>Poor's</a:t>
            </a:r>
            <a:r>
              <a:rPr lang="it-IT" altLang="it-IT" sz="1800" dirty="0">
                <a:latin typeface="Arial" panose="020B0604020202020204" pitchFamily="34" charset="0"/>
              </a:rPr>
              <a:t>)</a:t>
            </a:r>
          </a:p>
        </p:txBody>
      </p:sp>
      <p:cxnSp>
        <p:nvCxnSpPr>
          <p:cNvPr id="14" name="Connettore 1 3"/>
          <p:cNvCxnSpPr/>
          <p:nvPr/>
        </p:nvCxnSpPr>
        <p:spPr>
          <a:xfrm>
            <a:off x="263352" y="692150"/>
            <a:ext cx="11593288"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788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1970088" y="58738"/>
            <a:ext cx="8229600" cy="633412"/>
          </a:xfrm>
        </p:spPr>
        <p:txBody>
          <a:bodyPr/>
          <a:lstStyle/>
          <a:p>
            <a:pPr eaLnBrk="1" hangingPunct="1"/>
            <a:r>
              <a:rPr lang="it-IT" altLang="it-IT" sz="3200" dirty="0">
                <a:solidFill>
                  <a:srgbClr val="0070C0"/>
                </a:solidFill>
              </a:rPr>
              <a:t>1909-02-20: Manifesto </a:t>
            </a:r>
            <a:r>
              <a:rPr lang="it-IT" altLang="it-IT" sz="3200" dirty="0">
                <a:solidFill>
                  <a:srgbClr val="0070C0"/>
                </a:solidFill>
                <a:hlinkClick r:id="rId3" action="ppaction://hlinkfile"/>
              </a:rPr>
              <a:t>Futurismo</a:t>
            </a:r>
            <a:r>
              <a:rPr lang="it-IT" altLang="it-IT" sz="3200" dirty="0">
                <a:solidFill>
                  <a:srgbClr val="0070C0"/>
                </a:solidFill>
              </a:rPr>
              <a:t> (su Le Figaro)</a:t>
            </a:r>
          </a:p>
        </p:txBody>
      </p:sp>
      <p:sp>
        <p:nvSpPr>
          <p:cNvPr id="26627" name="CasellaDiTesto 2"/>
          <p:cNvSpPr txBox="1">
            <a:spLocks noChangeArrowheads="1"/>
          </p:cNvSpPr>
          <p:nvPr/>
        </p:nvSpPr>
        <p:spPr bwMode="auto">
          <a:xfrm>
            <a:off x="263352" y="764704"/>
            <a:ext cx="11593287"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Calibri" panose="020F0502020204030204" pitchFamily="34" charset="0"/>
              <a:buAutoNum type="arabicPeriod"/>
            </a:pPr>
            <a:r>
              <a:rPr lang="it-IT" altLang="it-IT" sz="1400" dirty="0">
                <a:latin typeface="Arial" panose="020B0604020202020204" pitchFamily="34" charset="0"/>
              </a:rPr>
              <a:t>Noi vogliamo cantare </a:t>
            </a:r>
            <a:r>
              <a:rPr lang="it-IT" altLang="it-IT" sz="1400" b="1" dirty="0">
                <a:latin typeface="Arial" panose="020B0604020202020204" pitchFamily="34" charset="0"/>
              </a:rPr>
              <a:t>l’amor del pericolo</a:t>
            </a:r>
            <a:r>
              <a:rPr lang="it-IT" altLang="it-IT" sz="1400" dirty="0">
                <a:latin typeface="Arial" panose="020B0604020202020204" pitchFamily="34" charset="0"/>
              </a:rPr>
              <a:t>, l’abitudine all’energia e alla temerità. </a:t>
            </a:r>
          </a:p>
          <a:p>
            <a:pPr eaLnBrk="1" hangingPunct="1">
              <a:spcBef>
                <a:spcPct val="0"/>
              </a:spcBef>
              <a:buFont typeface="Calibri" panose="020F0502020204030204" pitchFamily="34" charset="0"/>
              <a:buAutoNum type="arabicPeriod"/>
            </a:pPr>
            <a:r>
              <a:rPr lang="it-IT" altLang="it-IT" sz="1400" dirty="0">
                <a:latin typeface="Arial" panose="020B0604020202020204" pitchFamily="34" charset="0"/>
              </a:rPr>
              <a:t>Il coraggio, l’</a:t>
            </a:r>
            <a:r>
              <a:rPr lang="it-IT" altLang="it-IT" sz="1400" b="1" dirty="0">
                <a:latin typeface="Arial" panose="020B0604020202020204" pitchFamily="34" charset="0"/>
              </a:rPr>
              <a:t>audacia, la ribellione</a:t>
            </a:r>
            <a:r>
              <a:rPr lang="it-IT" altLang="it-IT" sz="1400" dirty="0">
                <a:latin typeface="Arial" panose="020B0604020202020204" pitchFamily="34" charset="0"/>
              </a:rPr>
              <a:t>, saranno elementi essenziali della nostra poesia. </a:t>
            </a:r>
          </a:p>
          <a:p>
            <a:pPr eaLnBrk="1" hangingPunct="1">
              <a:spcBef>
                <a:spcPct val="0"/>
              </a:spcBef>
              <a:buFont typeface="Calibri" panose="020F0502020204030204" pitchFamily="34" charset="0"/>
              <a:buAutoNum type="arabicPeriod"/>
            </a:pPr>
            <a:r>
              <a:rPr lang="it-IT" altLang="it-IT" sz="1400" dirty="0">
                <a:latin typeface="Arial" panose="020B0604020202020204" pitchFamily="34" charset="0"/>
              </a:rPr>
              <a:t>La letteratura esaltò, fino ad oggi, l’immobilità pensosa, l’estasi e il sonno. Noi vogliamo esaltare il </a:t>
            </a:r>
            <a:r>
              <a:rPr lang="it-IT" altLang="it-IT" sz="1400" b="1" dirty="0">
                <a:latin typeface="Arial" panose="020B0604020202020204" pitchFamily="34" charset="0"/>
              </a:rPr>
              <a:t>movimento aggressivo</a:t>
            </a:r>
            <a:r>
              <a:rPr lang="it-IT" altLang="it-IT" sz="1400" dirty="0">
                <a:latin typeface="Arial" panose="020B0604020202020204" pitchFamily="34" charset="0"/>
              </a:rPr>
              <a:t>, l’insonnia febbrile, il passo di corsa, il salto mortale, lo schiaffo e il pugno. </a:t>
            </a:r>
          </a:p>
          <a:p>
            <a:pPr eaLnBrk="1" hangingPunct="1">
              <a:spcBef>
                <a:spcPct val="0"/>
              </a:spcBef>
              <a:buFont typeface="Calibri" panose="020F0502020204030204" pitchFamily="34" charset="0"/>
              <a:buAutoNum type="arabicPeriod"/>
            </a:pPr>
            <a:r>
              <a:rPr lang="it-IT" altLang="it-IT" sz="1400" dirty="0">
                <a:latin typeface="Arial" panose="020B0604020202020204" pitchFamily="34" charset="0"/>
              </a:rPr>
              <a:t>Noi affermiamo che la magnificenza del mondo si è arricchita di una bellezza nuova; </a:t>
            </a:r>
            <a:r>
              <a:rPr lang="it-IT" altLang="it-IT" sz="1400" b="1" dirty="0">
                <a:latin typeface="Arial" panose="020B0604020202020204" pitchFamily="34" charset="0"/>
              </a:rPr>
              <a:t>la bellezza della velocità</a:t>
            </a:r>
            <a:r>
              <a:rPr lang="it-IT" altLang="it-IT" sz="1400" dirty="0">
                <a:latin typeface="Arial" panose="020B0604020202020204" pitchFamily="34" charset="0"/>
              </a:rPr>
              <a:t>. Un’</a:t>
            </a:r>
            <a:r>
              <a:rPr lang="it-IT" altLang="it-IT" sz="1400" b="1" dirty="0">
                <a:latin typeface="Arial" panose="020B0604020202020204" pitchFamily="34" charset="0"/>
              </a:rPr>
              <a:t>automobile da corsa</a:t>
            </a:r>
            <a:r>
              <a:rPr lang="it-IT" altLang="it-IT" sz="1400" dirty="0">
                <a:latin typeface="Arial" panose="020B0604020202020204" pitchFamily="34" charset="0"/>
              </a:rPr>
              <a:t> col suo cofano adorno di grossi tubi simili a serpenti dall’alito esplosivo...un’automobile ruggente, che sembra correre sulla mitraglia, è più bella della Vittoria di Samotracia. </a:t>
            </a:r>
          </a:p>
          <a:p>
            <a:pPr eaLnBrk="1" hangingPunct="1">
              <a:spcBef>
                <a:spcPct val="0"/>
              </a:spcBef>
              <a:buFont typeface="Calibri" panose="020F0502020204030204" pitchFamily="34" charset="0"/>
              <a:buAutoNum type="arabicPeriod"/>
            </a:pPr>
            <a:r>
              <a:rPr lang="it-IT" altLang="it-IT" sz="1400" dirty="0">
                <a:latin typeface="Arial" panose="020B0604020202020204" pitchFamily="34" charset="0"/>
              </a:rPr>
              <a:t>Noi vogliamo inneggiare all’</a:t>
            </a:r>
            <a:r>
              <a:rPr lang="it-IT" altLang="it-IT" sz="1400" b="1" dirty="0">
                <a:latin typeface="Arial" panose="020B0604020202020204" pitchFamily="34" charset="0"/>
              </a:rPr>
              <a:t>uomo che tiene il volante, la cui asta ideale attraversa la Terra</a:t>
            </a:r>
            <a:r>
              <a:rPr lang="it-IT" altLang="it-IT" sz="1400" dirty="0">
                <a:latin typeface="Arial" panose="020B0604020202020204" pitchFamily="34" charset="0"/>
              </a:rPr>
              <a:t>, lanciata a corsa, essa pure, sul circuito della sua orbita. </a:t>
            </a:r>
          </a:p>
          <a:p>
            <a:pPr eaLnBrk="1" hangingPunct="1">
              <a:spcBef>
                <a:spcPct val="0"/>
              </a:spcBef>
              <a:buFont typeface="Calibri" panose="020F0502020204030204" pitchFamily="34" charset="0"/>
              <a:buAutoNum type="arabicPeriod"/>
            </a:pPr>
            <a:r>
              <a:rPr lang="it-IT" altLang="it-IT" sz="1400" dirty="0">
                <a:latin typeface="Arial" panose="020B0604020202020204" pitchFamily="34" charset="0"/>
              </a:rPr>
              <a:t>Bisogna che il poeta si prodighi, con ardore, sfarzo e munificenza, per aumentare l’entusiastico fervore degli elementi primordiali. </a:t>
            </a:r>
          </a:p>
          <a:p>
            <a:pPr eaLnBrk="1" hangingPunct="1">
              <a:spcBef>
                <a:spcPct val="0"/>
              </a:spcBef>
              <a:buFont typeface="Calibri" panose="020F0502020204030204" pitchFamily="34" charset="0"/>
              <a:buAutoNum type="arabicPeriod"/>
            </a:pPr>
            <a:r>
              <a:rPr lang="it-IT" altLang="it-IT" sz="1400" b="1" dirty="0">
                <a:latin typeface="Arial" panose="020B0604020202020204" pitchFamily="34" charset="0"/>
              </a:rPr>
              <a:t>Non v’è più bellezza se non nella lotta</a:t>
            </a:r>
            <a:r>
              <a:rPr lang="it-IT" altLang="it-IT" sz="1400" dirty="0">
                <a:latin typeface="Arial" panose="020B0604020202020204" pitchFamily="34" charset="0"/>
              </a:rPr>
              <a:t>. Nessuna opera che non abbia un carattere aggressivo può essere un capolavoro. La poesia deve essere concepita come un violento assalto contro le forze ignote, per ridurle a prostrarsi davanti all’uomo. </a:t>
            </a:r>
          </a:p>
          <a:p>
            <a:pPr eaLnBrk="1" hangingPunct="1">
              <a:spcBef>
                <a:spcPct val="0"/>
              </a:spcBef>
              <a:buFont typeface="Calibri" panose="020F0502020204030204" pitchFamily="34" charset="0"/>
              <a:buAutoNum type="arabicPeriod"/>
            </a:pPr>
            <a:r>
              <a:rPr lang="it-IT" altLang="it-IT" sz="1400" dirty="0">
                <a:latin typeface="Arial" panose="020B0604020202020204" pitchFamily="34" charset="0"/>
              </a:rPr>
              <a:t>Noi siamo sul promontorio estremo dei secoli!...Perché dovremmo guardarci alle spalle, se vogliamo sfondare le misteriose porte dell’impossibile? Il Tempo e lo Spazio morirono ieri. Noi viviamo già nell’assoluto, poiché abbiamo già creata l’eterna velocità onnipresente. </a:t>
            </a:r>
          </a:p>
          <a:p>
            <a:pPr eaLnBrk="1" hangingPunct="1">
              <a:spcBef>
                <a:spcPct val="0"/>
              </a:spcBef>
              <a:buFont typeface="Calibri" panose="020F0502020204030204" pitchFamily="34" charset="0"/>
              <a:buAutoNum type="arabicPeriod"/>
            </a:pPr>
            <a:r>
              <a:rPr lang="it-IT" altLang="it-IT" sz="1400" b="1" dirty="0">
                <a:latin typeface="Arial" panose="020B0604020202020204" pitchFamily="34" charset="0"/>
              </a:rPr>
              <a:t>Noi vogliamo glorificare la guerra - sola igiene del mondo - il militarismo, il patriottismo, il gesto distruttore del liberatori, le belle idee per cui si muore e il disprezzo della donna.</a:t>
            </a:r>
            <a:r>
              <a:rPr lang="it-IT" altLang="it-IT" sz="1400" dirty="0">
                <a:latin typeface="Arial" panose="020B0604020202020204" pitchFamily="34" charset="0"/>
              </a:rPr>
              <a:t> </a:t>
            </a:r>
          </a:p>
          <a:p>
            <a:pPr eaLnBrk="1" hangingPunct="1">
              <a:spcBef>
                <a:spcPct val="0"/>
              </a:spcBef>
              <a:buFont typeface="Calibri" panose="020F0502020204030204" pitchFamily="34" charset="0"/>
              <a:buAutoNum type="arabicPeriod"/>
            </a:pPr>
            <a:r>
              <a:rPr lang="it-IT" altLang="it-IT" sz="1400" b="1" dirty="0">
                <a:latin typeface="Arial" panose="020B0604020202020204" pitchFamily="34" charset="0"/>
              </a:rPr>
              <a:t>Noi vogliamo distruggere i musei, le biblioteche, le accademie d’ogni specie</a:t>
            </a:r>
            <a:r>
              <a:rPr lang="it-IT" altLang="it-IT" sz="1400" dirty="0">
                <a:latin typeface="Arial" panose="020B0604020202020204" pitchFamily="34" charset="0"/>
              </a:rPr>
              <a:t>, e combattere contro il moralismo, il femminismo e contro ogni viltà opportunistica e utilitaria. </a:t>
            </a:r>
          </a:p>
          <a:p>
            <a:pPr eaLnBrk="1" hangingPunct="1">
              <a:spcBef>
                <a:spcPct val="0"/>
              </a:spcBef>
              <a:buFont typeface="Calibri" panose="020F0502020204030204" pitchFamily="34" charset="0"/>
              <a:buAutoNum type="arabicPeriod"/>
            </a:pPr>
            <a:r>
              <a:rPr lang="it-IT" altLang="it-IT" sz="1400" b="1" dirty="0">
                <a:latin typeface="Arial" panose="020B0604020202020204" pitchFamily="34" charset="0"/>
              </a:rPr>
              <a:t>Noi canteremo le grandi folle agitate dal lavoro, dal piacere o dalla sommossa:</a:t>
            </a:r>
            <a:r>
              <a:rPr lang="it-IT" altLang="it-IT" sz="1400" dirty="0">
                <a:latin typeface="Arial" panose="020B0604020202020204" pitchFamily="34" charset="0"/>
              </a:rPr>
              <a:t> canteremo le marce multicolori e polifoniche delle rivoluzioni nelle capitali moderne; canteremo il vibrante fervore notturno degli arsenali e dei cantieri, incendiati da violente lune elettriche; le stazioni ingorde, divoratrici di serpi che fumano; le officine appese alle nuvole per i contorti fili dei loro fumi; i ponti simili a ginnasti giganti che fiutano l’orizzonte, e le locomotive dall’ampio petto, che scalpitano sulle rotaie, come enormi cavalli d’acciaio imbrigliati di tubi, e il volo scivolante degli aeroplani, la cui elica garrisce al vento come una bandiera e sembra applaudire come una folla entusiasta. E’ dall’Italia che noi lanciamo pel mondo questo nostro manifesto di violenza travolgente e incendiaria col quale fondiamo oggi il FUTURISMO perché vogliamo liberare questo paese dalla sua fetida cancrena di professori, d’archeologi, di ciceroni e d’antiquari. Già per troppo tempo l’Italia è stata un mercato di rigattieri. Noi vogliamo liberarla dagli innumerevoli musei che la coprono tutta di cimiteri</a:t>
            </a:r>
            <a:r>
              <a:rPr lang="it-IT" altLang="it-IT" sz="1400" dirty="0" smtClean="0">
                <a:latin typeface="Arial" panose="020B0604020202020204" pitchFamily="34" charset="0"/>
              </a:rPr>
              <a:t>.</a:t>
            </a:r>
          </a:p>
          <a:p>
            <a:pPr marL="0" indent="0" eaLnBrk="1" hangingPunct="1">
              <a:spcBef>
                <a:spcPct val="0"/>
              </a:spcBef>
              <a:buNone/>
            </a:pPr>
            <a:endParaRPr lang="it-IT" altLang="it-IT" sz="1400" dirty="0">
              <a:latin typeface="Arial" panose="020B0604020202020204" pitchFamily="34" charset="0"/>
            </a:endParaRPr>
          </a:p>
        </p:txBody>
      </p:sp>
      <p:cxnSp>
        <p:nvCxnSpPr>
          <p:cNvPr id="6" name="Connettore 1 3"/>
          <p:cNvCxnSpPr/>
          <p:nvPr/>
        </p:nvCxnSpPr>
        <p:spPr>
          <a:xfrm>
            <a:off x="263352" y="692150"/>
            <a:ext cx="11593288"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360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1909</a:t>
            </a:r>
          </a:p>
        </p:txBody>
      </p:sp>
      <p:sp>
        <p:nvSpPr>
          <p:cNvPr id="28675" name="CasellaDiTesto 2"/>
          <p:cNvSpPr txBox="1">
            <a:spLocks noChangeArrowheads="1"/>
          </p:cNvSpPr>
          <p:nvPr/>
        </p:nvSpPr>
        <p:spPr bwMode="auto">
          <a:xfrm>
            <a:off x="263353" y="4652963"/>
            <a:ext cx="10153824"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latin typeface="Arial" panose="020B0604020202020204" pitchFamily="34" charset="0"/>
              </a:rPr>
              <a:t>&gt; 10 dicembre - </a:t>
            </a:r>
            <a:r>
              <a:rPr lang="it-IT" altLang="it-IT" sz="1800" b="1" dirty="0">
                <a:latin typeface="Arial" panose="020B0604020202020204" pitchFamily="34" charset="0"/>
              </a:rPr>
              <a:t>Nobel a Guglielmo Marconi </a:t>
            </a:r>
            <a:r>
              <a:rPr lang="it-IT" altLang="it-IT" sz="1800" dirty="0">
                <a:latin typeface="Arial" panose="020B0604020202020204" pitchFamily="34" charset="0"/>
              </a:rPr>
              <a:t>per la Fisica a soli 35 anni, 1° per la Fisica per un </a:t>
            </a:r>
            <a:r>
              <a:rPr lang="it-IT" altLang="it-IT" sz="1800" dirty="0" smtClean="0">
                <a:latin typeface="Arial" panose="020B0604020202020204" pitchFamily="34" charset="0"/>
              </a:rPr>
              <a:t>italiano</a:t>
            </a:r>
            <a:endParaRPr lang="it-IT" altLang="it-IT" sz="1800" dirty="0">
              <a:latin typeface="Arial" panose="020B0604020202020204" pitchFamily="34" charset="0"/>
            </a:endParaRP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smtClean="0">
                <a:latin typeface="Arial" panose="020B0604020202020204" pitchFamily="34" charset="0"/>
              </a:rPr>
              <a:t>&gt; </a:t>
            </a:r>
            <a:r>
              <a:rPr lang="it-IT" altLang="it-IT" sz="1800" dirty="0" smtClean="0">
                <a:latin typeface="Arial" panose="020B0604020202020204" pitchFamily="34" charset="0"/>
                <a:hlinkClick r:id="rId3" action="ppaction://hlinkfile"/>
              </a:rPr>
              <a:t>Vola </a:t>
            </a:r>
            <a:r>
              <a:rPr lang="it-IT" altLang="it-IT" sz="1800" dirty="0" err="1">
                <a:latin typeface="Arial" panose="020B0604020202020204" pitchFamily="34" charset="0"/>
                <a:hlinkClick r:id="rId3" action="ppaction://hlinkfile"/>
              </a:rPr>
              <a:t>vola</a:t>
            </a:r>
            <a:r>
              <a:rPr lang="it-IT" altLang="it-IT" sz="1800" dirty="0">
                <a:latin typeface="Arial" panose="020B0604020202020204" pitchFamily="34" charset="0"/>
                <a:hlinkClick r:id="rId3" action="ppaction://hlinkfile"/>
              </a:rPr>
              <a:t> </a:t>
            </a:r>
            <a:r>
              <a:rPr lang="it-IT" altLang="it-IT" sz="1800" dirty="0" err="1">
                <a:latin typeface="Arial" panose="020B0604020202020204" pitchFamily="34" charset="0"/>
                <a:hlinkClick r:id="rId3" action="ppaction://hlinkfile"/>
              </a:rPr>
              <a:t>vola</a:t>
            </a:r>
            <a:endParaRPr lang="it-IT" altLang="it-IT" sz="1800" dirty="0">
              <a:latin typeface="Arial" panose="020B0604020202020204" pitchFamily="34" charset="0"/>
            </a:endParaRPr>
          </a:p>
          <a:p>
            <a:pPr eaLnBrk="1" hangingPunct="1">
              <a:spcBef>
                <a:spcPct val="0"/>
              </a:spcBef>
              <a:buFontTx/>
              <a:buNone/>
            </a:pPr>
            <a:endParaRPr lang="it-IT" altLang="it-IT" sz="1800" dirty="0">
              <a:latin typeface="Arial" panose="020B0604020202020204" pitchFamily="34" charset="0"/>
            </a:endParaRPr>
          </a:p>
        </p:txBody>
      </p:sp>
      <p:sp>
        <p:nvSpPr>
          <p:cNvPr id="28677" name="AutoShape 2"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8678" name="AutoShape 4"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8679" name="AutoShape 6"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8680" name="AutoShape 8"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8681" name="AutoShape 10"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pic>
        <p:nvPicPr>
          <p:cNvPr id="28683" name="Picture 12" descr="https://scontent.xx.fbcdn.net/hphotos-xta1/v/t1.0-9/11229894_1661949054061286_8307185767909617537_n.jpg?oh=b41f85df9098eb37cdb3b7125c152219&amp;oe=56CEA20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3800" y="2563986"/>
            <a:ext cx="27717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CasellaDiTesto 2"/>
          <p:cNvSpPr txBox="1">
            <a:spLocks noChangeArrowheads="1"/>
          </p:cNvSpPr>
          <p:nvPr/>
        </p:nvSpPr>
        <p:spPr bwMode="auto">
          <a:xfrm>
            <a:off x="263352" y="836712"/>
            <a:ext cx="115932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smtClean="0">
                <a:latin typeface="Arial" panose="020B0604020202020204" pitchFamily="34" charset="0"/>
              </a:rPr>
              <a:t>&gt; 17 febbraio – nasce </a:t>
            </a:r>
            <a:r>
              <a:rPr lang="it-IT" altLang="it-IT" sz="1800" b="1" dirty="0" smtClean="0">
                <a:latin typeface="Arial" panose="020B0604020202020204" pitchFamily="34" charset="0"/>
              </a:rPr>
              <a:t>Geronimo</a:t>
            </a:r>
          </a:p>
          <a:p>
            <a:pPr eaLnBrk="1" hangingPunct="1">
              <a:spcBef>
                <a:spcPct val="0"/>
              </a:spcBef>
              <a:buFontTx/>
              <a:buNone/>
            </a:pPr>
            <a:r>
              <a:rPr lang="it-IT" altLang="it-IT" sz="1800" dirty="0" smtClean="0">
                <a:latin typeface="Arial" panose="020B0604020202020204" pitchFamily="34" charset="0"/>
              </a:rPr>
              <a:t>&gt; 22 aprile - nascono </a:t>
            </a:r>
            <a:r>
              <a:rPr lang="it-IT" altLang="it-IT" sz="1800" i="1" dirty="0" smtClean="0">
                <a:latin typeface="Arial" panose="020B0604020202020204" pitchFamily="34" charset="0"/>
              </a:rPr>
              <a:t>Rita Levi Montalcini</a:t>
            </a:r>
            <a:r>
              <a:rPr lang="it-IT" altLang="it-IT" sz="1800" dirty="0" smtClean="0">
                <a:latin typeface="Arial" panose="020B0604020202020204" pitchFamily="34" charset="0"/>
              </a:rPr>
              <a:t>, premio Nobel per la Medicina, e </a:t>
            </a:r>
            <a:r>
              <a:rPr lang="it-IT" altLang="it-IT" sz="1800" b="1" dirty="0" smtClean="0">
                <a:latin typeface="Arial" panose="020B0604020202020204" pitchFamily="34" charset="0"/>
              </a:rPr>
              <a:t>Indro Montanelli</a:t>
            </a:r>
          </a:p>
          <a:p>
            <a:pPr eaLnBrk="1" hangingPunct="1">
              <a:spcBef>
                <a:spcPct val="0"/>
              </a:spcBef>
              <a:buFontTx/>
              <a:buNone/>
            </a:pPr>
            <a:endParaRPr lang="it-IT" altLang="it-IT" sz="1800" dirty="0" smtClean="0">
              <a:latin typeface="Arial" panose="020B0604020202020204" pitchFamily="34" charset="0"/>
            </a:endParaRPr>
          </a:p>
          <a:p>
            <a:pPr eaLnBrk="1" hangingPunct="1">
              <a:spcBef>
                <a:spcPct val="0"/>
              </a:spcBef>
              <a:buFontTx/>
              <a:buNone/>
            </a:pPr>
            <a:r>
              <a:rPr lang="it-IT" altLang="it-IT" sz="1800" dirty="0" smtClean="0">
                <a:latin typeface="Arial" panose="020B0604020202020204" pitchFamily="34" charset="0"/>
              </a:rPr>
              <a:t>&gt; </a:t>
            </a:r>
            <a:r>
              <a:rPr lang="it-IT" altLang="it-IT" sz="1800" dirty="0">
                <a:latin typeface="Arial" panose="020B0604020202020204" pitchFamily="34" charset="0"/>
              </a:rPr>
              <a:t>25 aprile - La Pro Vercelli conquista il suo 2° scudetto (anche quest'anno torneo parallelo non riconosciuto, vinto dalla Juventus); oltre alle 3 regioni del triangolo industriale, entra anche il </a:t>
            </a:r>
            <a:r>
              <a:rPr lang="it-IT" altLang="it-IT" sz="1800" dirty="0" smtClean="0">
                <a:latin typeface="Arial" panose="020B0604020202020204" pitchFamily="34" charset="0"/>
              </a:rPr>
              <a:t>Veneto, infelicemente </a:t>
            </a:r>
            <a:r>
              <a:rPr lang="it-IT" altLang="it-IT" sz="1800" dirty="0">
                <a:latin typeface="Arial" panose="020B0604020202020204" pitchFamily="34" charset="0"/>
              </a:rPr>
              <a:t>rappresentato dal Venezia che perse le sue 2 partite contro l'U.S. Milanese 7-1 e 11-2</a:t>
            </a:r>
          </a:p>
        </p:txBody>
      </p:sp>
      <p:sp>
        <p:nvSpPr>
          <p:cNvPr id="28685" name="CasellaDiTesto 2"/>
          <p:cNvSpPr txBox="1">
            <a:spLocks noChangeArrowheads="1"/>
          </p:cNvSpPr>
          <p:nvPr/>
        </p:nvSpPr>
        <p:spPr bwMode="auto">
          <a:xfrm>
            <a:off x="263352" y="2732727"/>
            <a:ext cx="79852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smtClean="0">
                <a:latin typeface="Arial" panose="020B0604020202020204" pitchFamily="34" charset="0"/>
              </a:rPr>
              <a:t>&gt; </a:t>
            </a:r>
            <a:r>
              <a:rPr lang="it-IT" altLang="it-IT" sz="1800" dirty="0">
                <a:latin typeface="Arial" panose="020B0604020202020204" pitchFamily="34" charset="0"/>
              </a:rPr>
              <a:t>13 maggio: parte il </a:t>
            </a:r>
            <a:r>
              <a:rPr lang="it-IT" altLang="it-IT" sz="1800" b="1" dirty="0">
                <a:latin typeface="Arial" panose="020B0604020202020204" pitchFamily="34" charset="0"/>
              </a:rPr>
              <a:t>1° Giro d'Italia</a:t>
            </a:r>
            <a:r>
              <a:rPr lang="it-IT" altLang="it-IT" sz="1800" dirty="0">
                <a:latin typeface="Arial" panose="020B0604020202020204" pitchFamily="34" charset="0"/>
              </a:rPr>
              <a:t>, vinto da Luigi Ganna, in 8 tappe sino al 30 maggio; partirono in 127 ma lo conclusero solo in 49;</a:t>
            </a:r>
          </a:p>
          <a:p>
            <a:pPr eaLnBrk="1" hangingPunct="1">
              <a:spcBef>
                <a:spcPct val="0"/>
              </a:spcBef>
              <a:buFontTx/>
              <a:buNone/>
            </a:pPr>
            <a:r>
              <a:rPr lang="it-IT" altLang="it-IT" sz="1800" dirty="0">
                <a:latin typeface="Arial" panose="020B0604020202020204" pitchFamily="34" charset="0"/>
              </a:rPr>
              <a:t>intervistato all'arrivo finale a Milano, Ganna </a:t>
            </a:r>
          </a:p>
          <a:p>
            <a:pPr eaLnBrk="1" hangingPunct="1">
              <a:spcBef>
                <a:spcPct val="0"/>
              </a:spcBef>
              <a:buFontTx/>
              <a:buNone/>
            </a:pPr>
            <a:r>
              <a:rPr lang="it-IT" altLang="it-IT" sz="1800" dirty="0">
                <a:latin typeface="Arial" panose="020B0604020202020204" pitchFamily="34" charset="0"/>
              </a:rPr>
              <a:t>dichiarò laconicamente: "</a:t>
            </a:r>
            <a:r>
              <a:rPr lang="es-ES" altLang="it-IT" sz="1800" dirty="0">
                <a:latin typeface="Arial" panose="020B0604020202020204" pitchFamily="34" charset="0"/>
              </a:rPr>
              <a:t>me brüsa tanto el cü"</a:t>
            </a:r>
          </a:p>
        </p:txBody>
      </p:sp>
      <p:sp>
        <p:nvSpPr>
          <p:cNvPr id="28686" name="CasellaDiTesto 2"/>
          <p:cNvSpPr txBox="1">
            <a:spLocks noChangeArrowheads="1"/>
          </p:cNvSpPr>
          <p:nvPr/>
        </p:nvSpPr>
        <p:spPr bwMode="auto">
          <a:xfrm>
            <a:off x="191344" y="6092826"/>
            <a:ext cx="80573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latin typeface="Arial" panose="020B0604020202020204" pitchFamily="34" charset="0"/>
              </a:rPr>
              <a:t>&gt; Esplode personaggio di </a:t>
            </a:r>
            <a:r>
              <a:rPr lang="it-IT" altLang="it-IT" sz="1800" b="1" dirty="0">
                <a:latin typeface="Arial" panose="020B0604020202020204" pitchFamily="34" charset="0"/>
              </a:rPr>
              <a:t>Max </a:t>
            </a:r>
            <a:r>
              <a:rPr lang="it-IT" altLang="it-IT" sz="1800" b="1" dirty="0" err="1">
                <a:latin typeface="Arial" panose="020B0604020202020204" pitchFamily="34" charset="0"/>
              </a:rPr>
              <a:t>Linder</a:t>
            </a:r>
            <a:r>
              <a:rPr lang="it-IT" altLang="it-IT" sz="1800" dirty="0">
                <a:latin typeface="Arial" panose="020B0604020202020204" pitchFamily="34" charset="0"/>
              </a:rPr>
              <a:t> </a:t>
            </a:r>
            <a:r>
              <a:rPr lang="it-IT" altLang="it-IT" sz="1800" dirty="0" smtClean="0">
                <a:latin typeface="Arial" panose="020B0604020202020204" pitchFamily="34" charset="0"/>
              </a:rPr>
              <a:t>– </a:t>
            </a:r>
            <a:r>
              <a:rPr lang="it-IT" altLang="it-IT" sz="1800" dirty="0" smtClean="0">
                <a:latin typeface="Arial" panose="020B0604020202020204" pitchFamily="34" charset="0"/>
                <a:hlinkClick r:id="rId5" action="ppaction://hlinkfile"/>
              </a:rPr>
              <a:t>Scena dello specchio</a:t>
            </a:r>
            <a:endParaRPr lang="it-IT" altLang="it-IT" sz="1800" dirty="0">
              <a:latin typeface="Arial" panose="020B0604020202020204" pitchFamily="34" charset="0"/>
            </a:endParaRPr>
          </a:p>
        </p:txBody>
      </p:sp>
      <p:cxnSp>
        <p:nvCxnSpPr>
          <p:cNvPr id="17" name="Connettore 1 3"/>
          <p:cNvCxnSpPr/>
          <p:nvPr/>
        </p:nvCxnSpPr>
        <p:spPr>
          <a:xfrm>
            <a:off x="263352" y="692150"/>
            <a:ext cx="11593288"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182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1910</a:t>
            </a:r>
          </a:p>
        </p:txBody>
      </p:sp>
      <p:sp>
        <p:nvSpPr>
          <p:cNvPr id="30725" name="CasellaDiTesto 2"/>
          <p:cNvSpPr txBox="1">
            <a:spLocks noChangeArrowheads="1"/>
          </p:cNvSpPr>
          <p:nvPr/>
        </p:nvSpPr>
        <p:spPr bwMode="auto">
          <a:xfrm>
            <a:off x="263352" y="1052513"/>
            <a:ext cx="1137726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latin typeface="Arial" panose="020B0604020202020204" pitchFamily="34" charset="0"/>
              </a:rPr>
              <a:t>- </a:t>
            </a:r>
            <a:r>
              <a:rPr lang="it-IT" altLang="it-IT" sz="1800" b="1" dirty="0">
                <a:latin typeface="Arial" panose="020B0604020202020204" pitchFamily="34" charset="0"/>
              </a:rPr>
              <a:t>Black &amp; </a:t>
            </a:r>
            <a:r>
              <a:rPr lang="it-IT" altLang="it-IT" sz="1800" b="1" dirty="0" err="1">
                <a:latin typeface="Arial" panose="020B0604020202020204" pitchFamily="34" charset="0"/>
              </a:rPr>
              <a:t>Decker</a:t>
            </a:r>
            <a:r>
              <a:rPr lang="it-IT" altLang="it-IT" sz="1800" dirty="0">
                <a:latin typeface="Arial" panose="020B0604020202020204" pitchFamily="34" charset="0"/>
              </a:rPr>
              <a:t>: trapano elettrico (1917); si fonde con Works Stanley nel 2010</a:t>
            </a:r>
          </a:p>
          <a:p>
            <a:pPr eaLnBrk="1" hangingPunct="1">
              <a:spcBef>
                <a:spcPct val="0"/>
              </a:spcBef>
              <a:buFontTx/>
              <a:buNone/>
            </a:pPr>
            <a:r>
              <a:rPr lang="it-IT" altLang="it-IT" sz="1800" dirty="0">
                <a:latin typeface="Arial" panose="020B0604020202020204" pitchFamily="34" charset="0"/>
              </a:rPr>
              <a:t>- </a:t>
            </a:r>
            <a:r>
              <a:rPr lang="it-IT" altLang="it-IT" sz="1800" b="1" dirty="0">
                <a:latin typeface="Arial" panose="020B0604020202020204" pitchFamily="34" charset="0"/>
              </a:rPr>
              <a:t>Electrolux</a:t>
            </a:r>
            <a:r>
              <a:rPr lang="it-IT" altLang="it-IT" sz="1800" dirty="0">
                <a:latin typeface="Arial" panose="020B0604020202020204" pitchFamily="34" charset="0"/>
              </a:rPr>
              <a:t>: fondata a Stoccolma, tra i più grandi produttori al mondo di elettrodomestici; marchi: AEG, Castor, Molteni, </a:t>
            </a:r>
            <a:r>
              <a:rPr lang="it-IT" altLang="it-IT" sz="1800" dirty="0" err="1">
                <a:latin typeface="Arial" panose="020B0604020202020204" pitchFamily="34" charset="0"/>
              </a:rPr>
              <a:t>Philco</a:t>
            </a:r>
            <a:r>
              <a:rPr lang="it-IT" altLang="it-IT" sz="1800" dirty="0">
                <a:latin typeface="Arial" panose="020B0604020202020204" pitchFamily="34" charset="0"/>
              </a:rPr>
              <a:t>, Rex, Zanussi, Zoppas </a:t>
            </a:r>
          </a:p>
          <a:p>
            <a:pPr eaLnBrk="1" hangingPunct="1">
              <a:spcBef>
                <a:spcPct val="0"/>
              </a:spcBef>
              <a:buFontTx/>
              <a:buNone/>
            </a:pPr>
            <a:r>
              <a:rPr lang="it-IT" altLang="it-IT" sz="1800" b="1" dirty="0">
                <a:latin typeface="Arial" panose="020B0604020202020204" pitchFamily="34" charset="0"/>
              </a:rPr>
              <a:t>- Hitachi</a:t>
            </a:r>
            <a:r>
              <a:rPr lang="it-IT" altLang="it-IT" sz="1800" dirty="0">
                <a:latin typeface="Arial" panose="020B0604020202020204" pitchFamily="34" charset="0"/>
              </a:rPr>
              <a:t>: elettronica, costruzioni ferroviarie, reattori nucleari; nel 2010 acquista </a:t>
            </a:r>
            <a:r>
              <a:rPr lang="it-IT" altLang="it-IT" sz="1800" dirty="0" err="1">
                <a:latin typeface="Arial" panose="020B0604020202020204" pitchFamily="34" charset="0"/>
              </a:rPr>
              <a:t>AnsaldoBreda</a:t>
            </a:r>
            <a:endParaRPr lang="it-IT" altLang="it-IT" sz="1800" dirty="0">
              <a:latin typeface="Arial" panose="020B0604020202020204" pitchFamily="34" charset="0"/>
            </a:endParaRPr>
          </a:p>
          <a:p>
            <a:pPr eaLnBrk="1" hangingPunct="1">
              <a:spcBef>
                <a:spcPct val="0"/>
              </a:spcBef>
              <a:buFontTx/>
              <a:buNone/>
            </a:pPr>
            <a:r>
              <a:rPr lang="it-IT" altLang="it-IT" sz="1800" b="1" dirty="0">
                <a:latin typeface="Arial" panose="020B0604020202020204" pitchFamily="34" charset="0"/>
              </a:rPr>
              <a:t>- Samsonite</a:t>
            </a:r>
            <a:r>
              <a:rPr lang="it-IT" altLang="it-IT" sz="1800" dirty="0">
                <a:latin typeface="Arial" panose="020B0604020202020204" pitchFamily="34" charset="0"/>
              </a:rPr>
              <a:t>: fondata a Denver, nome deriva da Sansone, 1a  a usare finta </a:t>
            </a:r>
            <a:r>
              <a:rPr lang="it-IT" altLang="it-IT" sz="1800" dirty="0" smtClean="0">
                <a:latin typeface="Arial" panose="020B0604020202020204" pitchFamily="34" charset="0"/>
              </a:rPr>
              <a:t>pelle</a:t>
            </a:r>
            <a:endParaRPr lang="it-IT" altLang="it-IT" sz="1800" dirty="0">
              <a:latin typeface="Arial" panose="020B0604020202020204" pitchFamily="34" charset="0"/>
            </a:endParaRPr>
          </a:p>
        </p:txBody>
      </p:sp>
      <p:sp>
        <p:nvSpPr>
          <p:cNvPr id="30726" name="CasellaDiTesto 2"/>
          <p:cNvSpPr txBox="1">
            <a:spLocks noChangeArrowheads="1"/>
          </p:cNvSpPr>
          <p:nvPr/>
        </p:nvSpPr>
        <p:spPr bwMode="auto">
          <a:xfrm>
            <a:off x="407369" y="3573016"/>
            <a:ext cx="1072919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latin typeface="Arial" panose="020B0604020202020204" pitchFamily="34" charset="0"/>
              </a:rPr>
              <a:t>&gt; 31 marzo - Il 2° governo Sonnino cede il posto al governo Luzzatti; temi caldi sono: </a:t>
            </a:r>
            <a:r>
              <a:rPr lang="it-IT" altLang="it-IT" sz="1800" b="1" dirty="0">
                <a:latin typeface="Arial" panose="020B0604020202020204" pitchFamily="34" charset="0"/>
              </a:rPr>
              <a:t>estensione voto</a:t>
            </a:r>
            <a:r>
              <a:rPr lang="it-IT" altLang="it-IT" sz="1800" dirty="0">
                <a:latin typeface="Arial" panose="020B0604020202020204" pitchFamily="34" charset="0"/>
              </a:rPr>
              <a:t> a chi sa leggere/scrivere ed </a:t>
            </a:r>
            <a:r>
              <a:rPr lang="it-IT" altLang="it-IT" sz="1800" b="1" dirty="0">
                <a:latin typeface="Arial" panose="020B0604020202020204" pitchFamily="34" charset="0"/>
              </a:rPr>
              <a:t>istruzione elementare</a:t>
            </a:r>
            <a:r>
              <a:rPr lang="it-IT" altLang="it-IT" sz="1800" dirty="0">
                <a:latin typeface="Arial" panose="020B0604020202020204" pitchFamily="34" charset="0"/>
              </a:rPr>
              <a:t> obbligatoria statale</a:t>
            </a:r>
          </a:p>
          <a:p>
            <a:pPr eaLnBrk="1" hangingPunct="1">
              <a:spcBef>
                <a:spcPct val="0"/>
              </a:spcBef>
              <a:buFontTx/>
              <a:buNone/>
            </a:pPr>
            <a:r>
              <a:rPr lang="it-IT" altLang="it-IT" sz="1800" dirty="0">
                <a:latin typeface="Arial" panose="020B0604020202020204" pitchFamily="34" charset="0"/>
              </a:rPr>
              <a:t>- paradossalmente i </a:t>
            </a:r>
            <a:r>
              <a:rPr lang="it-IT" altLang="it-IT" sz="1800" b="1" dirty="0">
                <a:latin typeface="Arial" panose="020B0604020202020204" pitchFamily="34" charset="0"/>
              </a:rPr>
              <a:t>socialisti si oppongono </a:t>
            </a:r>
            <a:r>
              <a:rPr lang="it-IT" altLang="it-IT" sz="1800" dirty="0" err="1">
                <a:latin typeface="Arial" panose="020B0604020202020204" pitchFamily="34" charset="0"/>
              </a:rPr>
              <a:t>perchè</a:t>
            </a:r>
            <a:r>
              <a:rPr lang="it-IT" altLang="it-IT" sz="1800" dirty="0">
                <a:latin typeface="Arial" panose="020B0604020202020204" pitchFamily="34" charset="0"/>
              </a:rPr>
              <a:t> temono che il voto sia preda dei parroci; infatti l'Italia ha 16 milioni di analfabeti (48,6%) + 10 milioni con la 2a o 3a elementare, i laureati sono meno di 50mila, i 2/3 vive nelle campagne</a:t>
            </a:r>
          </a:p>
          <a:p>
            <a:pPr eaLnBrk="1" hangingPunct="1">
              <a:spcBef>
                <a:spcPct val="0"/>
              </a:spcBef>
              <a:buFontTx/>
              <a:buNone/>
            </a:pPr>
            <a:r>
              <a:rPr lang="it-IT" altLang="it-IT" sz="1800" dirty="0" smtClean="0">
                <a:latin typeface="Arial" panose="020B0604020202020204" pitchFamily="34" charset="0"/>
              </a:rPr>
              <a:t>- condizioni </a:t>
            </a:r>
            <a:r>
              <a:rPr lang="it-IT" altLang="it-IT" sz="1800" dirty="0">
                <a:latin typeface="Arial" panose="020B0604020202020204" pitchFamily="34" charset="0"/>
              </a:rPr>
              <a:t>di vita durissime, che non lasciano certo tempo per occuparsi di politica, ed è la politica ad occuparsi di loro, come si vedrà tra pochi </a:t>
            </a:r>
            <a:r>
              <a:rPr lang="it-IT" altLang="it-IT" sz="1800" dirty="0" smtClean="0">
                <a:latin typeface="Arial" panose="020B0604020202020204" pitchFamily="34" charset="0"/>
              </a:rPr>
              <a:t>anni</a:t>
            </a:r>
          </a:p>
          <a:p>
            <a:pPr eaLnBrk="1" hangingPunct="1">
              <a:spcBef>
                <a:spcPct val="0"/>
              </a:spcBef>
              <a:buFontTx/>
              <a:buNone/>
            </a:pPr>
            <a:endParaRPr lang="it-IT" altLang="it-IT" sz="1800" dirty="0" smtClean="0">
              <a:latin typeface="Arial" panose="020B0604020202020204" pitchFamily="34" charset="0"/>
            </a:endParaRPr>
          </a:p>
          <a:p>
            <a:pPr eaLnBrk="1" hangingPunct="1">
              <a:spcBef>
                <a:spcPct val="0"/>
              </a:spcBef>
              <a:buFontTx/>
              <a:buNone/>
            </a:pPr>
            <a:r>
              <a:rPr lang="it-IT" altLang="it-IT" sz="1800" dirty="0" smtClean="0">
                <a:latin typeface="Arial" panose="020B0604020202020204" pitchFamily="34" charset="0"/>
              </a:rPr>
              <a:t>&gt; </a:t>
            </a:r>
            <a:r>
              <a:rPr lang="it-IT" altLang="it-IT" sz="1800" dirty="0" smtClean="0">
                <a:latin typeface="Arial" panose="020B0604020202020204" pitchFamily="34" charset="0"/>
                <a:hlinkClick r:id="rId3" action="ppaction://hlinkfile"/>
              </a:rPr>
              <a:t>Sul cappello</a:t>
            </a:r>
            <a:endParaRPr lang="it-IT" altLang="it-IT" sz="1800" dirty="0">
              <a:latin typeface="Arial" panose="020B0604020202020204" pitchFamily="34" charset="0"/>
            </a:endParaRPr>
          </a:p>
        </p:txBody>
      </p:sp>
      <p:sp>
        <p:nvSpPr>
          <p:cNvPr id="30728" name="CasellaDiTesto 2"/>
          <p:cNvSpPr txBox="1">
            <a:spLocks noChangeArrowheads="1"/>
          </p:cNvSpPr>
          <p:nvPr/>
        </p:nvSpPr>
        <p:spPr bwMode="auto">
          <a:xfrm>
            <a:off x="407369" y="3068960"/>
            <a:ext cx="994630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latin typeface="Arial" panose="020B0604020202020204" pitchFamily="34" charset="0"/>
              </a:rPr>
              <a:t>&gt; Libri: </a:t>
            </a:r>
            <a:r>
              <a:rPr lang="it-IT" altLang="it-IT" sz="1800" b="1" dirty="0">
                <a:latin typeface="Arial" panose="020B0604020202020204" pitchFamily="34" charset="0"/>
              </a:rPr>
              <a:t>Il fantasma dell'opera</a:t>
            </a:r>
            <a:r>
              <a:rPr lang="it-IT" altLang="it-IT" sz="1800" dirty="0">
                <a:latin typeface="Arial" panose="020B0604020202020204" pitchFamily="34" charset="0"/>
              </a:rPr>
              <a:t> - Gaston </a:t>
            </a:r>
            <a:r>
              <a:rPr lang="it-IT" altLang="it-IT" sz="1800" dirty="0" err="1">
                <a:latin typeface="Arial" panose="020B0604020202020204" pitchFamily="34" charset="0"/>
              </a:rPr>
              <a:t>Leroux</a:t>
            </a:r>
            <a:endParaRPr lang="it-IT" altLang="it-IT" sz="1800" dirty="0">
              <a:latin typeface="Arial" panose="020B0604020202020204" pitchFamily="34" charset="0"/>
            </a:endParaRPr>
          </a:p>
        </p:txBody>
      </p:sp>
      <p:cxnSp>
        <p:nvCxnSpPr>
          <p:cNvPr id="9" name="Connettore 1 3"/>
          <p:cNvCxnSpPr/>
          <p:nvPr/>
        </p:nvCxnSpPr>
        <p:spPr>
          <a:xfrm>
            <a:off x="263352" y="692150"/>
            <a:ext cx="11593288"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531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2"/>
          <p:cNvSpPr txBox="1">
            <a:spLocks noChangeArrowheads="1"/>
          </p:cNvSpPr>
          <p:nvPr/>
        </p:nvSpPr>
        <p:spPr bwMode="auto">
          <a:xfrm>
            <a:off x="263352" y="5453063"/>
            <a:ext cx="964907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&gt; 25 giugno - prima rappresentazione del balletto di Igor Stravinsky: </a:t>
            </a:r>
            <a:r>
              <a:rPr lang="it-IT" altLang="it-IT" sz="1800" b="1" dirty="0">
                <a:latin typeface="Arial" panose="020B0604020202020204" pitchFamily="34" charset="0"/>
                <a:hlinkClick r:id="rId3" action="ppaction://hlinkfile"/>
              </a:rPr>
              <a:t>L'uccello di fuoco</a:t>
            </a:r>
            <a:endParaRPr lang="it-IT" altLang="it-IT" sz="1800" b="1" dirty="0">
              <a:latin typeface="Arial" panose="020B0604020202020204" pitchFamily="34" charset="0"/>
            </a:endParaRPr>
          </a:p>
          <a:p>
            <a:pPr eaLnBrk="1" hangingPunct="1">
              <a:spcBef>
                <a:spcPct val="0"/>
              </a:spcBef>
              <a:buFontTx/>
              <a:buNone/>
            </a:pPr>
            <a:endParaRPr lang="it-IT" altLang="it-IT" sz="1800" dirty="0"/>
          </a:p>
        </p:txBody>
      </p:sp>
      <p:sp>
        <p:nvSpPr>
          <p:cNvPr id="32771"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1910 (2)</a:t>
            </a:r>
          </a:p>
        </p:txBody>
      </p:sp>
      <p:sp>
        <p:nvSpPr>
          <p:cNvPr id="32772" name="CasellaDiTesto 2"/>
          <p:cNvSpPr txBox="1">
            <a:spLocks noChangeArrowheads="1"/>
          </p:cNvSpPr>
          <p:nvPr/>
        </p:nvSpPr>
        <p:spPr bwMode="auto">
          <a:xfrm>
            <a:off x="263352" y="3698875"/>
            <a:ext cx="82809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latin typeface="Arial" panose="020B0604020202020204" pitchFamily="34" charset="0"/>
              </a:rPr>
              <a:t>&gt; 24 giugno - viene fondata l'ALFA (Anonima Lombarda Fabbrica Automobili), sulle ceneri della </a:t>
            </a:r>
            <a:r>
              <a:rPr lang="it-IT" altLang="it-IT" sz="1800" dirty="0" err="1">
                <a:latin typeface="Arial" panose="020B0604020202020204" pitchFamily="34" charset="0"/>
              </a:rPr>
              <a:t>Automoboli</a:t>
            </a:r>
            <a:r>
              <a:rPr lang="it-IT" altLang="it-IT" sz="1800" dirty="0">
                <a:latin typeface="Arial" panose="020B0604020202020204" pitchFamily="34" charset="0"/>
              </a:rPr>
              <a:t> </a:t>
            </a:r>
            <a:r>
              <a:rPr lang="it-IT" altLang="it-IT" sz="1800" dirty="0" err="1">
                <a:latin typeface="Arial" panose="020B0604020202020204" pitchFamily="34" charset="0"/>
              </a:rPr>
              <a:t>Darracq</a:t>
            </a:r>
            <a:r>
              <a:rPr lang="it-IT" altLang="it-IT" sz="1800" dirty="0">
                <a:latin typeface="Arial" panose="020B0604020202020204" pitchFamily="34" charset="0"/>
              </a:rPr>
              <a:t> al Portello; divenuta </a:t>
            </a:r>
            <a:r>
              <a:rPr lang="it-IT" altLang="it-IT" sz="1800" b="1" dirty="0">
                <a:latin typeface="Arial" panose="020B0604020202020204" pitchFamily="34" charset="0"/>
                <a:hlinkClick r:id="rId4" action="ppaction://hlinkfile"/>
              </a:rPr>
              <a:t>Alfa Romeo</a:t>
            </a:r>
            <a:r>
              <a:rPr lang="it-IT" altLang="it-IT" sz="1800" dirty="0">
                <a:latin typeface="Arial" panose="020B0604020202020204" pitchFamily="34" charset="0"/>
                <a:hlinkClick r:id="rId4" action="ppaction://hlinkfile"/>
              </a:rPr>
              <a:t> </a:t>
            </a:r>
            <a:r>
              <a:rPr lang="it-IT" altLang="it-IT" sz="1800" dirty="0">
                <a:latin typeface="Arial" panose="020B0604020202020204" pitchFamily="34" charset="0"/>
              </a:rPr>
              <a:t>nel 1918 dopo acquisto da parte del napoletano Nicola Romeo; fu statale dal 1933 al 1986 quando venne ceduta alla FIAT</a:t>
            </a:r>
          </a:p>
        </p:txBody>
      </p:sp>
      <p:sp>
        <p:nvSpPr>
          <p:cNvPr id="32775" name="CasellaDiTesto 2"/>
          <p:cNvSpPr txBox="1">
            <a:spLocks noChangeArrowheads="1"/>
          </p:cNvSpPr>
          <p:nvPr/>
        </p:nvSpPr>
        <p:spPr bwMode="auto">
          <a:xfrm>
            <a:off x="263352" y="1052513"/>
            <a:ext cx="115932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latin typeface="Arial" panose="020B0604020202020204" pitchFamily="34" charset="0"/>
              </a:rPr>
              <a:t>&gt; 1 maggio - </a:t>
            </a:r>
            <a:r>
              <a:rPr lang="it-IT" altLang="it-IT" sz="1800" b="1" dirty="0">
                <a:latin typeface="Arial" panose="020B0604020202020204" pitchFamily="34" charset="0"/>
              </a:rPr>
              <a:t>L'Inter conquista il suo 1° scudetto</a:t>
            </a:r>
            <a:r>
              <a:rPr lang="it-IT" altLang="it-IT" sz="1800" dirty="0">
                <a:latin typeface="Arial" panose="020B0604020202020204" pitchFamily="34" charset="0"/>
              </a:rPr>
              <a:t>; 1° campionato a girone unico nazionale; spareggio con Pro Vercelli che schierò squadra giovanile per protesta verso un mancato secondo rinvio dello spareggio </a:t>
            </a:r>
          </a:p>
          <a:p>
            <a:pPr eaLnBrk="1" hangingPunct="1">
              <a:spcBef>
                <a:spcPct val="0"/>
              </a:spcBef>
              <a:buFontTx/>
              <a:buNone/>
            </a:pPr>
            <a:r>
              <a:rPr lang="it-IT" altLang="it-IT" sz="1800" dirty="0">
                <a:latin typeface="Arial" panose="020B0604020202020204" pitchFamily="34" charset="0"/>
              </a:rPr>
              <a:t>&gt; 15 maggio - All'Arena di Milano la </a:t>
            </a:r>
            <a:r>
              <a:rPr lang="it-IT" altLang="it-IT" sz="1800" b="1" dirty="0">
                <a:latin typeface="Arial" panose="020B0604020202020204" pitchFamily="34" charset="0"/>
              </a:rPr>
              <a:t>Nazionale di calcio</a:t>
            </a:r>
            <a:r>
              <a:rPr lang="it-IT" altLang="it-IT" sz="1800" dirty="0">
                <a:latin typeface="Arial" panose="020B0604020202020204" pitchFamily="34" charset="0"/>
              </a:rPr>
              <a:t> dell'Italia disputa, vincendo, la sua prima partita della storia: Italia-Francia 6-2 </a:t>
            </a:r>
          </a:p>
        </p:txBody>
      </p:sp>
      <p:pic>
        <p:nvPicPr>
          <p:cNvPr id="32776" name="Picture 7" descr="https://upload.wikimedia.org/wikipedia/it/thumb/c/c7/Alfa_Romeo_2015.svg/220px-Alfa_Romeo_2015.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9665" y="3250906"/>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CasellaDiTesto 2"/>
          <p:cNvSpPr txBox="1">
            <a:spLocks noChangeArrowheads="1"/>
          </p:cNvSpPr>
          <p:nvPr/>
        </p:nvSpPr>
        <p:spPr bwMode="auto">
          <a:xfrm>
            <a:off x="263352" y="2638426"/>
            <a:ext cx="114492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latin typeface="Arial" panose="020B0604020202020204" pitchFamily="34" charset="0"/>
              </a:rPr>
              <a:t>&gt; 6 maggio - </a:t>
            </a:r>
            <a:r>
              <a:rPr lang="it-IT" altLang="it-IT" sz="1800" b="1" dirty="0">
                <a:latin typeface="Arial" panose="020B0604020202020204" pitchFamily="34" charset="0"/>
              </a:rPr>
              <a:t>Giorgio V</a:t>
            </a:r>
            <a:r>
              <a:rPr lang="it-IT" altLang="it-IT" sz="1800" dirty="0">
                <a:latin typeface="Arial" panose="020B0604020202020204" pitchFamily="34" charset="0"/>
              </a:rPr>
              <a:t> succede a suo padre Edoardo VII come re del Regno Unito; doveva sposarsi con una nipote dello zar Alessandro II ma le rispettive madri non vollero; regnò sino al 1936</a:t>
            </a:r>
          </a:p>
        </p:txBody>
      </p:sp>
      <p:cxnSp>
        <p:nvCxnSpPr>
          <p:cNvPr id="12" name="Connettore 1 3"/>
          <p:cNvCxnSpPr/>
          <p:nvPr/>
        </p:nvCxnSpPr>
        <p:spPr>
          <a:xfrm>
            <a:off x="263352" y="692150"/>
            <a:ext cx="11593288"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284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1970088" y="58738"/>
            <a:ext cx="8229600" cy="633412"/>
          </a:xfrm>
        </p:spPr>
        <p:txBody>
          <a:bodyPr/>
          <a:lstStyle/>
          <a:p>
            <a:pPr eaLnBrk="1" hangingPunct="1"/>
            <a:r>
              <a:rPr lang="it-IT" altLang="it-IT" dirty="0" smtClean="0">
                <a:solidFill>
                  <a:srgbClr val="0070C0"/>
                </a:solidFill>
              </a:rPr>
              <a:t>1910: Caproni </a:t>
            </a:r>
            <a:r>
              <a:rPr lang="it-IT" altLang="it-IT" dirty="0" smtClean="0">
                <a:solidFill>
                  <a:srgbClr val="0070C0"/>
                </a:solidFill>
                <a:hlinkClick r:id="rId3" action="ppaction://hlinkfile"/>
              </a:rPr>
              <a:t>voleva volare</a:t>
            </a:r>
            <a:endParaRPr lang="it-IT" altLang="it-IT" dirty="0" smtClean="0">
              <a:solidFill>
                <a:srgbClr val="0070C0"/>
              </a:solidFill>
            </a:endParaRPr>
          </a:p>
        </p:txBody>
      </p:sp>
      <p:sp>
        <p:nvSpPr>
          <p:cNvPr id="34821" name="CasellaDiTesto 2"/>
          <p:cNvSpPr txBox="1">
            <a:spLocks noChangeArrowheads="1"/>
          </p:cNvSpPr>
          <p:nvPr/>
        </p:nvSpPr>
        <p:spPr bwMode="auto">
          <a:xfrm>
            <a:off x="263352" y="836614"/>
            <a:ext cx="11593287"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2000" b="1" dirty="0">
                <a:latin typeface="Arial" panose="020B0604020202020204" pitchFamily="34" charset="0"/>
              </a:rPr>
              <a:t>La conquista italiana della terza dimensione : Gianni Caproni</a:t>
            </a:r>
          </a:p>
          <a:p>
            <a:pPr eaLnBrk="1" hangingPunct="1">
              <a:spcBef>
                <a:spcPct val="0"/>
              </a:spcBef>
              <a:buFontTx/>
              <a:buNone/>
            </a:pPr>
            <a:r>
              <a:rPr lang="it-IT" altLang="it-IT" sz="2000" dirty="0">
                <a:latin typeface="Arial" panose="020B0604020202020204" pitchFamily="34" charset="0"/>
              </a:rPr>
              <a:t>- laureando in ingegneria a Liegi quando i fratelli Wright dimostrarono loro aereo</a:t>
            </a:r>
          </a:p>
          <a:p>
            <a:pPr eaLnBrk="1" hangingPunct="1">
              <a:spcBef>
                <a:spcPct val="0"/>
              </a:spcBef>
              <a:buFontTx/>
              <a:buNone/>
            </a:pPr>
            <a:r>
              <a:rPr lang="it-IT" altLang="it-IT" sz="2000" dirty="0">
                <a:latin typeface="Arial" panose="020B0604020202020204" pitchFamily="34" charset="0"/>
              </a:rPr>
              <a:t>- decise che avrebbe volato ma su un aereo di sua costruzione; nel 1908 disegnò e costruì un biplano ma nel posto sbagliato: un paese alpino (Arco TN) che mal si adattava ai suoi esperimenti</a:t>
            </a:r>
          </a:p>
          <a:p>
            <a:pPr eaLnBrk="1" hangingPunct="1">
              <a:spcBef>
                <a:spcPct val="0"/>
              </a:spcBef>
              <a:buFontTx/>
              <a:buNone/>
            </a:pPr>
            <a:r>
              <a:rPr lang="it-IT" altLang="it-IT" sz="2000" dirty="0">
                <a:latin typeface="Arial" panose="020B0604020202020204" pitchFamily="34" charset="0"/>
              </a:rPr>
              <a:t>- decise di trasferirsi nella brughiera gallaratese, in una cascina abbandonata circondata da terreni incolti e senza abitanti: la </a:t>
            </a:r>
            <a:r>
              <a:rPr lang="it-IT" altLang="it-IT" sz="2000" b="1" dirty="0">
                <a:latin typeface="Arial" panose="020B0604020202020204" pitchFamily="34" charset="0"/>
              </a:rPr>
              <a:t>Cascina Malpensa</a:t>
            </a:r>
            <a:r>
              <a:rPr lang="it-IT" altLang="it-IT" sz="2000" dirty="0">
                <a:latin typeface="Arial" panose="020B0604020202020204" pitchFamily="34" charset="0"/>
              </a:rPr>
              <a:t>, dove poi sorse l'aeroporto</a:t>
            </a:r>
          </a:p>
          <a:p>
            <a:pPr eaLnBrk="1" hangingPunct="1">
              <a:spcBef>
                <a:spcPct val="0"/>
              </a:spcBef>
              <a:buFontTx/>
              <a:buNone/>
            </a:pPr>
            <a:r>
              <a:rPr lang="it-IT" altLang="it-IT" sz="2000" dirty="0">
                <a:latin typeface="Arial" panose="020B0604020202020204" pitchFamily="34" charset="0"/>
              </a:rPr>
              <a:t>- 27 maggio 1910: primo volo dell'aereo costruito da Caproni: il volo andò bene ma l'aereo si sfasciò all'atterraggio</a:t>
            </a:r>
          </a:p>
          <a:p>
            <a:pPr eaLnBrk="1" hangingPunct="1">
              <a:spcBef>
                <a:spcPct val="0"/>
              </a:spcBef>
              <a:buFontTx/>
              <a:buNone/>
            </a:pPr>
            <a:r>
              <a:rPr lang="it-IT" altLang="it-IT" sz="2000" dirty="0">
                <a:latin typeface="Arial" panose="020B0604020202020204" pitchFamily="34" charset="0"/>
              </a:rPr>
              <a:t>- fonda la </a:t>
            </a:r>
            <a:r>
              <a:rPr lang="it-IT" altLang="it-IT" sz="2000" b="1" dirty="0">
                <a:latin typeface="Arial" panose="020B0604020202020204" pitchFamily="34" charset="0"/>
              </a:rPr>
              <a:t>Caproni</a:t>
            </a:r>
            <a:r>
              <a:rPr lang="it-IT" altLang="it-IT" sz="2000" dirty="0">
                <a:latin typeface="Arial" panose="020B0604020202020204" pitchFamily="34" charset="0"/>
              </a:rPr>
              <a:t> con sede nel quartiere milanese di </a:t>
            </a:r>
            <a:r>
              <a:rPr lang="it-IT" altLang="it-IT" sz="2000" dirty="0" err="1">
                <a:latin typeface="Arial" panose="020B0604020202020204" pitchFamily="34" charset="0"/>
              </a:rPr>
              <a:t>Taliedo</a:t>
            </a:r>
            <a:r>
              <a:rPr lang="it-IT" altLang="it-IT" sz="2000" dirty="0">
                <a:latin typeface="Arial" panose="020B0604020202020204" pitchFamily="34" charset="0"/>
              </a:rPr>
              <a:t> (intorno a via Mecenate) vicino a dove sorgerà la futura Linate</a:t>
            </a:r>
          </a:p>
          <a:p>
            <a:pPr eaLnBrk="1" hangingPunct="1">
              <a:spcBef>
                <a:spcPct val="0"/>
              </a:spcBef>
              <a:buFontTx/>
              <a:buNone/>
            </a:pPr>
            <a:r>
              <a:rPr lang="it-IT" altLang="it-IT" sz="2000" dirty="0">
                <a:latin typeface="Arial" panose="020B0604020202020204" pitchFamily="34" charset="0"/>
              </a:rPr>
              <a:t>- nel 1912 batte record mondiali di velocità e di altezza, migliorandoli ripetutamente</a:t>
            </a:r>
          </a:p>
          <a:p>
            <a:pPr eaLnBrk="1" hangingPunct="1">
              <a:spcBef>
                <a:spcPct val="0"/>
              </a:spcBef>
              <a:buFontTx/>
              <a:buNone/>
            </a:pPr>
            <a:r>
              <a:rPr lang="it-IT" altLang="it-IT" sz="2000" dirty="0">
                <a:latin typeface="Arial" panose="020B0604020202020204" pitchFamily="34" charset="0"/>
              </a:rPr>
              <a:t>- nel 1913 un biposto Caproni compie il primo viaggio Milano-Roma</a:t>
            </a:r>
          </a:p>
          <a:p>
            <a:pPr eaLnBrk="1" hangingPunct="1">
              <a:spcBef>
                <a:spcPct val="0"/>
              </a:spcBef>
              <a:buFontTx/>
              <a:buNone/>
            </a:pPr>
            <a:r>
              <a:rPr lang="it-IT" altLang="it-IT" sz="2000" dirty="0">
                <a:latin typeface="Arial" panose="020B0604020202020204" pitchFamily="34" charset="0"/>
              </a:rPr>
              <a:t>- nonostante questi successi, le commesse militari </a:t>
            </a:r>
            <a:r>
              <a:rPr lang="it-IT" altLang="it-IT" sz="2000" dirty="0" smtClean="0">
                <a:latin typeface="Arial" panose="020B0604020202020204" pitchFamily="34" charset="0"/>
              </a:rPr>
              <a:t>andarono </a:t>
            </a:r>
            <a:r>
              <a:rPr lang="it-IT" altLang="it-IT" sz="2000" dirty="0">
                <a:latin typeface="Arial" panose="020B0604020202020204" pitchFamily="34" charset="0"/>
              </a:rPr>
              <a:t>a modelli stranieri, che tra l'altro si rivelarono non molto funzionanti</a:t>
            </a:r>
          </a:p>
          <a:p>
            <a:pPr eaLnBrk="1" hangingPunct="1">
              <a:spcBef>
                <a:spcPct val="0"/>
              </a:spcBef>
              <a:buFontTx/>
              <a:buNone/>
            </a:pPr>
            <a:r>
              <a:rPr lang="it-IT" altLang="it-IT" sz="2000" dirty="0">
                <a:latin typeface="Arial" panose="020B0604020202020204" pitchFamily="34" charset="0"/>
              </a:rPr>
              <a:t>- fu un colonnello italiano, Giulio </a:t>
            </a:r>
            <a:r>
              <a:rPr lang="it-IT" altLang="it-IT" sz="2000" dirty="0" err="1">
                <a:latin typeface="Arial" panose="020B0604020202020204" pitchFamily="34" charset="0"/>
              </a:rPr>
              <a:t>Douhet</a:t>
            </a:r>
            <a:r>
              <a:rPr lang="it-IT" altLang="it-IT" sz="2000" dirty="0">
                <a:latin typeface="Arial" panose="020B0604020202020204" pitchFamily="34" charset="0"/>
              </a:rPr>
              <a:t>, che capì </a:t>
            </a:r>
            <a:r>
              <a:rPr lang="it-IT" altLang="it-IT" sz="2000" dirty="0" smtClean="0">
                <a:latin typeface="Arial" panose="020B0604020202020204" pitchFamily="34" charset="0"/>
              </a:rPr>
              <a:t>l'</a:t>
            </a:r>
            <a:r>
              <a:rPr lang="it-IT" altLang="it-IT" sz="2000" dirty="0" err="1" smtClean="0">
                <a:latin typeface="Arial" panose="020B0604020202020204" pitchFamily="34" charset="0"/>
              </a:rPr>
              <a:t>importana</a:t>
            </a:r>
            <a:r>
              <a:rPr lang="it-IT" altLang="it-IT" sz="2000" dirty="0" smtClean="0">
                <a:latin typeface="Arial" panose="020B0604020202020204" pitchFamily="34" charset="0"/>
              </a:rPr>
              <a:t> </a:t>
            </a:r>
            <a:r>
              <a:rPr lang="it-IT" altLang="it-IT" sz="2000" dirty="0">
                <a:latin typeface="Arial" panose="020B0604020202020204" pitchFamily="34" charset="0"/>
              </a:rPr>
              <a:t>della guerra aerea ad ordinare segretamente degli aerei a Caproni</a:t>
            </a:r>
          </a:p>
          <a:p>
            <a:pPr eaLnBrk="1" hangingPunct="1">
              <a:spcBef>
                <a:spcPct val="0"/>
              </a:spcBef>
              <a:buFontTx/>
              <a:buNone/>
            </a:pPr>
            <a:r>
              <a:rPr lang="it-IT" altLang="it-IT" sz="2000" dirty="0">
                <a:latin typeface="Arial" panose="020B0604020202020204" pitchFamily="34" charset="0"/>
              </a:rPr>
              <a:t>- gli apparecchi Caproni furono usati durante la I Guerra Mondiale da Francia, Inghilterra e Stati Uniti</a:t>
            </a:r>
          </a:p>
        </p:txBody>
      </p:sp>
      <p:cxnSp>
        <p:nvCxnSpPr>
          <p:cNvPr id="6" name="Connettore 1 3"/>
          <p:cNvCxnSpPr/>
          <p:nvPr/>
        </p:nvCxnSpPr>
        <p:spPr>
          <a:xfrm>
            <a:off x="263352" y="692150"/>
            <a:ext cx="11593288"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967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970088" y="58738"/>
            <a:ext cx="8229600" cy="633412"/>
          </a:xfrm>
        </p:spPr>
        <p:txBody>
          <a:bodyPr/>
          <a:lstStyle/>
          <a:p>
            <a:pPr eaLnBrk="1" hangingPunct="1"/>
            <a:r>
              <a:rPr lang="it-IT" altLang="it-IT" dirty="0" smtClean="0">
                <a:solidFill>
                  <a:srgbClr val="0070C0"/>
                </a:solidFill>
              </a:rPr>
              <a:t>1906 – Scenario (1)</a:t>
            </a:r>
          </a:p>
        </p:txBody>
      </p:sp>
      <p:sp>
        <p:nvSpPr>
          <p:cNvPr id="14339" name="CasellaDiTesto 2"/>
          <p:cNvSpPr txBox="1">
            <a:spLocks noChangeArrowheads="1"/>
          </p:cNvSpPr>
          <p:nvPr/>
        </p:nvSpPr>
        <p:spPr bwMode="auto">
          <a:xfrm>
            <a:off x="407368" y="836614"/>
            <a:ext cx="1130525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Wingdings" panose="05000000000000000000" pitchFamily="2" charset="2"/>
              <a:buChar char="Ø"/>
              <a:defRPr/>
            </a:pPr>
            <a:r>
              <a:rPr lang="it-IT" altLang="it-IT" sz="2000" dirty="0" smtClean="0"/>
              <a:t>scenario culturale dominato da </a:t>
            </a:r>
            <a:r>
              <a:rPr lang="it-IT" altLang="it-IT" sz="2000" b="1" dirty="0" smtClean="0"/>
              <a:t>Benedetto Croce </a:t>
            </a:r>
            <a:r>
              <a:rPr lang="it-IT" altLang="it-IT" sz="2000" dirty="0" smtClean="0"/>
              <a:t>e </a:t>
            </a:r>
            <a:r>
              <a:rPr lang="it-IT" altLang="it-IT" sz="2000" b="1" dirty="0" smtClean="0"/>
              <a:t>Giovanni Gentile</a:t>
            </a:r>
            <a:r>
              <a:rPr lang="it-IT" altLang="it-IT" sz="2000" dirty="0" smtClean="0"/>
              <a:t> e del movimento del neoidealismo, come opposizione al positivismo e al modernismo, affermando il primato dello «spirito» sulla «materia»</a:t>
            </a:r>
          </a:p>
          <a:p>
            <a:pPr marL="285750" indent="-285750" eaLnBrk="1" hangingPunct="1">
              <a:buFont typeface="Wingdings" panose="05000000000000000000" pitchFamily="2" charset="2"/>
              <a:buChar char="Ø"/>
              <a:defRPr/>
            </a:pPr>
            <a:endParaRPr lang="it-IT" altLang="it-IT" sz="2000" dirty="0" smtClean="0"/>
          </a:p>
          <a:p>
            <a:pPr marL="285750" indent="-285750" eaLnBrk="1" hangingPunct="1">
              <a:buFont typeface="Wingdings" panose="05000000000000000000" pitchFamily="2" charset="2"/>
              <a:buChar char="Ø"/>
              <a:defRPr/>
            </a:pPr>
            <a:r>
              <a:rPr lang="it-IT" altLang="it-IT" sz="2000" dirty="0" smtClean="0"/>
              <a:t>tale posizione sprofonda la nazione nelle </a:t>
            </a:r>
            <a:r>
              <a:rPr lang="it-IT" altLang="it-IT" sz="2000" b="1" dirty="0" smtClean="0"/>
              <a:t>materie umanistiche tipicamente </a:t>
            </a:r>
            <a:r>
              <a:rPr lang="it-IT" altLang="it-IT" sz="2000" b="1" dirty="0" err="1" smtClean="0"/>
              <a:t>pre</a:t>
            </a:r>
            <a:r>
              <a:rPr lang="it-IT" altLang="it-IT" sz="2000" b="1" dirty="0" smtClean="0"/>
              <a:t>-novecento</a:t>
            </a:r>
            <a:r>
              <a:rPr lang="it-IT" altLang="it-IT" sz="2000" dirty="0" smtClean="0"/>
              <a:t> per l'intero secolo o quasi, mentre politica, sociologia, economia e scienza aprivano nuove frontiere nel resto del mondo</a:t>
            </a:r>
          </a:p>
          <a:p>
            <a:pPr marL="285750" indent="-285750" eaLnBrk="1" hangingPunct="1">
              <a:buFont typeface="Wingdings" panose="05000000000000000000" pitchFamily="2" charset="2"/>
              <a:buChar char="Ø"/>
              <a:defRPr/>
            </a:pPr>
            <a:endParaRPr lang="it-IT" altLang="it-IT" sz="2000" dirty="0" smtClean="0"/>
          </a:p>
          <a:p>
            <a:pPr marL="285750" indent="-285750" eaLnBrk="1" hangingPunct="1">
              <a:buFont typeface="Wingdings" panose="05000000000000000000" pitchFamily="2" charset="2"/>
              <a:buChar char="Ø"/>
              <a:defRPr/>
            </a:pPr>
            <a:r>
              <a:rPr lang="it-IT" altLang="it-IT" sz="2000" dirty="0" smtClean="0"/>
              <a:t>Pio X continua nella </a:t>
            </a:r>
            <a:r>
              <a:rPr lang="it-IT" altLang="it-IT" sz="2000" dirty="0"/>
              <a:t>politica del </a:t>
            </a:r>
            <a:r>
              <a:rPr lang="it-IT" altLang="it-IT" sz="2000" b="1" dirty="0"/>
              <a:t>non </a:t>
            </a:r>
            <a:r>
              <a:rPr lang="it-IT" altLang="it-IT" sz="2000" b="1" dirty="0" err="1" smtClean="0"/>
              <a:t>expedit</a:t>
            </a:r>
            <a:r>
              <a:rPr lang="it-IT" altLang="it-IT" sz="2000" dirty="0" smtClean="0"/>
              <a:t> e condanna tutto il gruppo che ha come leader il prete </a:t>
            </a:r>
            <a:r>
              <a:rPr lang="it-IT" altLang="it-IT" sz="2000" b="1" dirty="0" smtClean="0"/>
              <a:t>Romolo </a:t>
            </a:r>
            <a:r>
              <a:rPr lang="it-IT" altLang="it-IT" sz="2000" b="1" dirty="0" err="1" smtClean="0"/>
              <a:t>Murri</a:t>
            </a:r>
            <a:r>
              <a:rPr lang="it-IT" altLang="it-IT" sz="2000" dirty="0" smtClean="0"/>
              <a:t>, precursore di Luigi Sturzo nella rappresentanza cattolica in politica; attivista nell'Opera dei Congressi e poi nella </a:t>
            </a:r>
            <a:r>
              <a:rPr lang="it-IT" altLang="it-IT" sz="2000" b="1" dirty="0" smtClean="0"/>
              <a:t>Lega Democratica Cristiana</a:t>
            </a:r>
            <a:r>
              <a:rPr lang="it-IT" altLang="it-IT" sz="2000" dirty="0" smtClean="0"/>
              <a:t>, sospeso "a divinis" nel 1907 e addirittura scomunicato nel 1910 quando fu eletto in parlamento</a:t>
            </a:r>
          </a:p>
          <a:p>
            <a:pPr marL="285750" indent="-285750" eaLnBrk="1" hangingPunct="1">
              <a:buFont typeface="Wingdings" panose="05000000000000000000" pitchFamily="2" charset="2"/>
              <a:buChar char="Ø"/>
              <a:defRPr/>
            </a:pPr>
            <a:endParaRPr lang="it-IT" altLang="it-IT" sz="2000" dirty="0"/>
          </a:p>
          <a:p>
            <a:pPr marL="285750" indent="-285750" eaLnBrk="1" hangingPunct="1">
              <a:buFont typeface="Wingdings" panose="05000000000000000000" pitchFamily="2" charset="2"/>
              <a:buChar char="Ø"/>
              <a:defRPr/>
            </a:pPr>
            <a:r>
              <a:rPr lang="it-IT" altLang="it-IT" sz="2000" b="1" dirty="0" smtClean="0"/>
              <a:t>Giovanni Giolitti</a:t>
            </a:r>
            <a:r>
              <a:rPr lang="it-IT" altLang="it-IT" sz="2000" dirty="0" smtClean="0"/>
              <a:t> continua a fare e disfare governi: dopo la Caduta del governo Fortis (46 giorni), seguì quello di Sidney Sonnino (100 giorni), seguito in maggio dal 3° governo Giolitti</a:t>
            </a:r>
          </a:p>
          <a:p>
            <a:pPr marL="285750" indent="-285750" eaLnBrk="1" hangingPunct="1">
              <a:buFont typeface="Wingdings" panose="05000000000000000000" pitchFamily="2" charset="2"/>
              <a:buChar char="Ø"/>
              <a:defRPr/>
            </a:pPr>
            <a:endParaRPr lang="it-IT" altLang="it-IT" sz="2000" dirty="0" smtClean="0"/>
          </a:p>
          <a:p>
            <a:pPr marL="285750" indent="-285750" eaLnBrk="1" hangingPunct="1">
              <a:buFont typeface="Wingdings" panose="05000000000000000000" pitchFamily="2" charset="2"/>
              <a:buChar char="Ø"/>
              <a:defRPr/>
            </a:pPr>
            <a:r>
              <a:rPr lang="it-IT" altLang="it-IT" sz="2000" dirty="0" smtClean="0">
                <a:hlinkClick r:id="rId3" action="ppaction://hlinkfile"/>
              </a:rPr>
              <a:t>Giosuè </a:t>
            </a:r>
            <a:r>
              <a:rPr lang="it-IT" altLang="it-IT" sz="2000" b="1" dirty="0" smtClean="0">
                <a:hlinkClick r:id="rId3" action="ppaction://hlinkfile"/>
              </a:rPr>
              <a:t>Carducci</a:t>
            </a:r>
            <a:r>
              <a:rPr lang="it-IT" altLang="it-IT" sz="2000" dirty="0" smtClean="0"/>
              <a:t> vince il Nobel per la letteratura </a:t>
            </a:r>
          </a:p>
        </p:txBody>
      </p:sp>
      <p:cxnSp>
        <p:nvCxnSpPr>
          <p:cNvPr id="4" name="Connettore 1 3"/>
          <p:cNvCxnSpPr/>
          <p:nvPr/>
        </p:nvCxnSpPr>
        <p:spPr>
          <a:xfrm>
            <a:off x="263352" y="692150"/>
            <a:ext cx="1159328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389" name="AutoShape 2"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6390" name="AutoShape 4"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6391" name="AutoShape 6"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6392" name="AutoShape 8"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6393" name="AutoShape 10"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sellaDiTesto 2"/>
          <p:cNvSpPr txBox="1">
            <a:spLocks noChangeArrowheads="1"/>
          </p:cNvSpPr>
          <p:nvPr/>
        </p:nvSpPr>
        <p:spPr bwMode="auto">
          <a:xfrm>
            <a:off x="263352" y="765175"/>
            <a:ext cx="1159328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b="1" dirty="0">
                <a:latin typeface="Arial" panose="020B0604020202020204" pitchFamily="34" charset="0"/>
              </a:rPr>
              <a:t>Rivoluzione Messicana</a:t>
            </a:r>
          </a:p>
          <a:p>
            <a:pPr eaLnBrk="1" hangingPunct="1">
              <a:spcBef>
                <a:spcPct val="0"/>
              </a:spcBef>
              <a:buFontTx/>
              <a:buNone/>
            </a:pPr>
            <a:r>
              <a:rPr lang="it-IT" altLang="it-IT" sz="1800" dirty="0">
                <a:latin typeface="Arial" panose="020B0604020202020204" pitchFamily="34" charset="0"/>
              </a:rPr>
              <a:t>- il 18 novembre si ebbe a Puebla il primo scontro di </a:t>
            </a:r>
            <a:r>
              <a:rPr lang="it-IT" altLang="it-IT" sz="1800" dirty="0" smtClean="0">
                <a:latin typeface="Arial" panose="020B0604020202020204" pitchFamily="34" charset="0"/>
              </a:rPr>
              <a:t>quella </a:t>
            </a:r>
            <a:r>
              <a:rPr lang="it-IT" altLang="it-IT" sz="1800" dirty="0">
                <a:latin typeface="Arial" panose="020B0604020202020204" pitchFamily="34" charset="0"/>
              </a:rPr>
              <a:t>che divenne la Rivoluzione Messicana, dal 1910 al 1920: il capo della rivolta Aquiles </a:t>
            </a:r>
            <a:r>
              <a:rPr lang="it-IT" altLang="it-IT" sz="1800" dirty="0" err="1">
                <a:latin typeface="Arial" panose="020B0604020202020204" pitchFamily="34" charset="0"/>
              </a:rPr>
              <a:t>Serdan</a:t>
            </a:r>
            <a:r>
              <a:rPr lang="it-IT" altLang="it-IT" sz="1800" dirty="0">
                <a:latin typeface="Arial" panose="020B0604020202020204" pitchFamily="34" charset="0"/>
              </a:rPr>
              <a:t> venne ucciso dalle truppe del dittatore Porfirio Diaz e la rivolta fu sedata</a:t>
            </a: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 le lotte iniziarono a causa delle elezioni truffaldine che avevano confermato al potere Diaz ma che erano contestate dal rivale Francisco Madero che si proclamò vincitore e presidente del Messico</a:t>
            </a: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 Diaz venne deposto nei primi mesi della rivoluzione ma poi conflitti tra i diversi capi rivoluzionari trasformarono la </a:t>
            </a:r>
            <a:r>
              <a:rPr lang="it-IT" altLang="it-IT" sz="1800" dirty="0" smtClean="0">
                <a:latin typeface="Arial" panose="020B0604020202020204" pitchFamily="34" charset="0"/>
              </a:rPr>
              <a:t>rivoluzione </a:t>
            </a:r>
            <a:r>
              <a:rPr lang="it-IT" altLang="it-IT" sz="1800" dirty="0">
                <a:latin typeface="Arial" panose="020B0604020202020204" pitchFamily="34" charset="0"/>
              </a:rPr>
              <a:t>in guerra civile; lo stesso Madero venne assassinato nel 1911</a:t>
            </a: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 celebri capi rivoluzionari furono </a:t>
            </a:r>
            <a:r>
              <a:rPr lang="it-IT" altLang="it-IT" sz="1800" dirty="0">
                <a:latin typeface="Arial" panose="020B0604020202020204" pitchFamily="34" charset="0"/>
                <a:hlinkClick r:id="rId3" action="ppaction://hlinkfile"/>
              </a:rPr>
              <a:t>Pancho Villa</a:t>
            </a:r>
            <a:r>
              <a:rPr lang="it-IT" altLang="it-IT" sz="1800" dirty="0">
                <a:latin typeface="Arial" panose="020B0604020202020204" pitchFamily="34" charset="0"/>
              </a:rPr>
              <a:t>, Emiliano Zapata e </a:t>
            </a:r>
            <a:r>
              <a:rPr lang="it-IT" altLang="it-IT" sz="1800" dirty="0" err="1">
                <a:latin typeface="Arial" panose="020B0604020202020204" pitchFamily="34" charset="0"/>
              </a:rPr>
              <a:t>Venustiano</a:t>
            </a:r>
            <a:r>
              <a:rPr lang="it-IT" altLang="it-IT" sz="1800" dirty="0">
                <a:latin typeface="Arial" panose="020B0604020202020204" pitchFamily="34" charset="0"/>
              </a:rPr>
              <a:t> </a:t>
            </a:r>
            <a:r>
              <a:rPr lang="it-IT" altLang="it-IT" sz="1800" dirty="0" err="1">
                <a:latin typeface="Arial" panose="020B0604020202020204" pitchFamily="34" charset="0"/>
              </a:rPr>
              <a:t>Carranza</a:t>
            </a:r>
            <a:endParaRPr lang="it-IT" altLang="it-IT" sz="1800" dirty="0">
              <a:latin typeface="Arial" panose="020B0604020202020204" pitchFamily="34" charset="0"/>
            </a:endParaRP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 la rivoluzione messicana venne salutata come la prima rivoluzione mondiale del 900, dando speranza a tutte le masse represse di lavoratori, attraendo combattenti da tutto il mondo</a:t>
            </a: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 terminò ufficialmente nel 1917 con la proclamazione di una nuova Costituzione che per la prima volta garantiva diritti sociali ai lavoratori</a:t>
            </a:r>
          </a:p>
        </p:txBody>
      </p:sp>
      <p:sp>
        <p:nvSpPr>
          <p:cNvPr id="36867"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1910 (4)</a:t>
            </a:r>
          </a:p>
        </p:txBody>
      </p:sp>
      <p:cxnSp>
        <p:nvCxnSpPr>
          <p:cNvPr id="6" name="Connettore 1 3"/>
          <p:cNvCxnSpPr/>
          <p:nvPr/>
        </p:nvCxnSpPr>
        <p:spPr>
          <a:xfrm>
            <a:off x="263352" y="692150"/>
            <a:ext cx="11593288"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563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sellaDiTesto 2"/>
          <p:cNvSpPr txBox="1">
            <a:spLocks noChangeArrowheads="1"/>
          </p:cNvSpPr>
          <p:nvPr/>
        </p:nvSpPr>
        <p:spPr bwMode="auto">
          <a:xfrm>
            <a:off x="263352" y="765175"/>
            <a:ext cx="11593287"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5 marzo – Nasce Ennio Flaiano</a:t>
            </a:r>
          </a:p>
          <a:p>
            <a:pPr marL="285750" indent="-285750"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23 marzo – Nasce Akira Kurosawa</a:t>
            </a:r>
          </a:p>
          <a:p>
            <a:pPr marL="285750" indent="-285750"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10 aprile – Nasce </a:t>
            </a:r>
            <a:r>
              <a:rPr lang="it-IT" altLang="it-IT" sz="1800" dirty="0" err="1" smtClean="0">
                <a:latin typeface="Arial" panose="020B0604020202020204" pitchFamily="34" charset="0"/>
              </a:rPr>
              <a:t>Helenio</a:t>
            </a:r>
            <a:r>
              <a:rPr lang="it-IT" altLang="it-IT" sz="1800" dirty="0" smtClean="0">
                <a:latin typeface="Arial" panose="020B0604020202020204" pitchFamily="34" charset="0"/>
              </a:rPr>
              <a:t> Herrera</a:t>
            </a:r>
          </a:p>
          <a:p>
            <a:pPr marL="285750" indent="-285750"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21 aprile -  Muore Mark Twain</a:t>
            </a:r>
          </a:p>
          <a:p>
            <a:pPr marL="285750" indent="-285750"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23 agosto – Giuseppe Meazza</a:t>
            </a:r>
          </a:p>
          <a:p>
            <a:pPr marL="285750" indent="-285750"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26 agosto – Madre Teresa di Calcutta</a:t>
            </a:r>
          </a:p>
          <a:p>
            <a:pPr marL="285750" indent="-285750"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1° settembre – Edda </a:t>
            </a:r>
            <a:r>
              <a:rPr lang="it-IT" altLang="it-IT" sz="1800" smtClean="0">
                <a:latin typeface="Arial" panose="020B0604020202020204" pitchFamily="34" charset="0"/>
              </a:rPr>
              <a:t>Ciano Mussolini</a:t>
            </a:r>
            <a:endParaRPr lang="it-IT" altLang="it-IT" sz="1800" dirty="0" smtClean="0">
              <a:latin typeface="Arial" panose="020B0604020202020204" pitchFamily="34" charset="0"/>
            </a:endParaRPr>
          </a:p>
          <a:p>
            <a:pPr marL="285750" indent="-285750"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20 novembre – Muore </a:t>
            </a:r>
            <a:r>
              <a:rPr lang="it-IT" altLang="it-IT" sz="1800" dirty="0" err="1" smtClean="0">
                <a:latin typeface="Arial" panose="020B0604020202020204" pitchFamily="34" charset="0"/>
              </a:rPr>
              <a:t>Lev</a:t>
            </a:r>
            <a:r>
              <a:rPr lang="it-IT" altLang="it-IT" sz="1800" dirty="0" smtClean="0">
                <a:latin typeface="Arial" panose="020B0604020202020204" pitchFamily="34" charset="0"/>
              </a:rPr>
              <a:t> Tolstoj</a:t>
            </a:r>
          </a:p>
          <a:p>
            <a:pPr marL="285750" indent="-285750"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marL="285750" indent="-285750"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p:txBody>
      </p:sp>
      <p:sp>
        <p:nvSpPr>
          <p:cNvPr id="36867" name="Title 1"/>
          <p:cNvSpPr>
            <a:spLocks noGrp="1"/>
          </p:cNvSpPr>
          <p:nvPr>
            <p:ph type="title" idx="4294967295"/>
          </p:nvPr>
        </p:nvSpPr>
        <p:spPr>
          <a:xfrm>
            <a:off x="1970088" y="58738"/>
            <a:ext cx="8229600" cy="633412"/>
          </a:xfrm>
        </p:spPr>
        <p:txBody>
          <a:bodyPr/>
          <a:lstStyle/>
          <a:p>
            <a:pPr eaLnBrk="1" hangingPunct="1"/>
            <a:r>
              <a:rPr lang="it-IT" altLang="it-IT" sz="4000" dirty="0" smtClean="0">
                <a:solidFill>
                  <a:srgbClr val="0070C0"/>
                </a:solidFill>
              </a:rPr>
              <a:t>1910: Chi va e chi viene</a:t>
            </a:r>
            <a:endParaRPr lang="it-IT" altLang="it-IT" sz="4000" dirty="0" smtClean="0">
              <a:solidFill>
                <a:srgbClr val="0070C0"/>
              </a:solidFill>
            </a:endParaRPr>
          </a:p>
        </p:txBody>
      </p:sp>
      <p:cxnSp>
        <p:nvCxnSpPr>
          <p:cNvPr id="6" name="Connettore 1 3"/>
          <p:cNvCxnSpPr/>
          <p:nvPr/>
        </p:nvCxnSpPr>
        <p:spPr>
          <a:xfrm>
            <a:off x="263352" y="692150"/>
            <a:ext cx="11593288"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746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1970088" y="58738"/>
            <a:ext cx="8229600" cy="633412"/>
          </a:xfrm>
        </p:spPr>
        <p:txBody>
          <a:bodyPr/>
          <a:lstStyle/>
          <a:p>
            <a:pPr eaLnBrk="1" hangingPunct="1"/>
            <a:r>
              <a:rPr lang="it-IT" altLang="it-IT" dirty="0" smtClean="0">
                <a:solidFill>
                  <a:srgbClr val="0070C0"/>
                </a:solidFill>
              </a:rPr>
              <a:t>1906 – Aziende fondate (2)</a:t>
            </a:r>
          </a:p>
        </p:txBody>
      </p:sp>
      <p:sp>
        <p:nvSpPr>
          <p:cNvPr id="18435" name="CasellaDiTesto 2"/>
          <p:cNvSpPr txBox="1">
            <a:spLocks noChangeArrowheads="1"/>
          </p:cNvSpPr>
          <p:nvPr/>
        </p:nvSpPr>
        <p:spPr bwMode="auto">
          <a:xfrm>
            <a:off x="335360" y="836614"/>
            <a:ext cx="11449271"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600" dirty="0">
                <a:latin typeface="Arial" panose="020B0604020202020204" pitchFamily="34" charset="0"/>
              </a:rPr>
              <a:t>&gt; </a:t>
            </a:r>
            <a:r>
              <a:rPr lang="it-IT" altLang="it-IT" sz="1600" b="1" dirty="0">
                <a:latin typeface="Arial" panose="020B0604020202020204" pitchFamily="34" charset="0"/>
              </a:rPr>
              <a:t>Cotonificio </a:t>
            </a:r>
            <a:r>
              <a:rPr lang="it-IT" altLang="it-IT" sz="1600" b="1" dirty="0" err="1">
                <a:latin typeface="Arial" panose="020B0604020202020204" pitchFamily="34" charset="0"/>
              </a:rPr>
              <a:t>Vallesusa</a:t>
            </a:r>
            <a:r>
              <a:rPr lang="it-IT" altLang="it-IT" sz="1600" b="1" dirty="0">
                <a:latin typeface="Arial" panose="020B0604020202020204" pitchFamily="34" charset="0"/>
              </a:rPr>
              <a:t> </a:t>
            </a:r>
            <a:r>
              <a:rPr lang="it-IT" altLang="it-IT" sz="1600" dirty="0">
                <a:latin typeface="Arial" panose="020B0604020202020204" pitchFamily="34" charset="0"/>
              </a:rPr>
              <a:t>(fondata da 2 svizzeri, venne ceduta nel 1947 a Giulio Riva che morì nel 1959, lasciando l'azienda al figlio Felice Riva. Scarso come manager, si lanciò in operazioni finanziarie spericolate che portarono alla bancarotta (fraudolenta) nel 1969 mentre il Riva scappava in Libano.</a:t>
            </a:r>
          </a:p>
          <a:p>
            <a:pPr eaLnBrk="1" hangingPunct="1">
              <a:spcBef>
                <a:spcPct val="0"/>
              </a:spcBef>
              <a:buFontTx/>
              <a:buNone/>
            </a:pPr>
            <a:endParaRPr lang="it-IT" altLang="it-IT" sz="1600" dirty="0">
              <a:latin typeface="Arial" panose="020B0604020202020204" pitchFamily="34" charset="0"/>
            </a:endParaRPr>
          </a:p>
          <a:p>
            <a:pPr eaLnBrk="1" hangingPunct="1">
              <a:spcBef>
                <a:spcPct val="0"/>
              </a:spcBef>
              <a:buFontTx/>
              <a:buNone/>
            </a:pPr>
            <a:r>
              <a:rPr lang="it-IT" altLang="it-IT" sz="1600" dirty="0">
                <a:solidFill>
                  <a:srgbClr val="FF0000"/>
                </a:solidFill>
                <a:latin typeface="Arial" panose="020B0604020202020204" pitchFamily="34" charset="0"/>
              </a:rPr>
              <a:t>&gt; </a:t>
            </a:r>
            <a:r>
              <a:rPr lang="it-IT" altLang="it-IT" sz="1600" b="1" dirty="0">
                <a:solidFill>
                  <a:srgbClr val="FF0000"/>
                </a:solidFill>
                <a:latin typeface="Arial" panose="020B0604020202020204" pitchFamily="34" charset="0"/>
              </a:rPr>
              <a:t>Dalmine / Falck / Invicta / </a:t>
            </a:r>
            <a:r>
              <a:rPr lang="it-IT" altLang="it-IT" sz="1600" b="1" dirty="0" err="1">
                <a:solidFill>
                  <a:srgbClr val="FF0000"/>
                </a:solidFill>
                <a:latin typeface="Arial" panose="020B0604020202020204" pitchFamily="34" charset="0"/>
              </a:rPr>
              <a:t>Honeywell</a:t>
            </a:r>
            <a:r>
              <a:rPr lang="it-IT" altLang="it-IT" sz="1600" b="1" dirty="0">
                <a:solidFill>
                  <a:srgbClr val="FF0000"/>
                </a:solidFill>
                <a:latin typeface="Arial" panose="020B0604020202020204" pitchFamily="34" charset="0"/>
              </a:rPr>
              <a:t> / </a:t>
            </a:r>
            <a:r>
              <a:rPr lang="it-IT" altLang="it-IT" sz="1600" b="1" dirty="0" err="1">
                <a:solidFill>
                  <a:srgbClr val="FF0000"/>
                </a:solidFill>
                <a:latin typeface="Arial" panose="020B0604020202020204" pitchFamily="34" charset="0"/>
              </a:rPr>
              <a:t>Kellogg</a:t>
            </a:r>
            <a:r>
              <a:rPr lang="it-IT" altLang="it-IT" sz="1600" b="1" dirty="0">
                <a:solidFill>
                  <a:srgbClr val="FF0000"/>
                </a:solidFill>
                <a:latin typeface="Arial" panose="020B0604020202020204" pitchFamily="34" charset="0"/>
              </a:rPr>
              <a:t> / </a:t>
            </a:r>
            <a:r>
              <a:rPr lang="it-IT" altLang="it-IT" sz="1600" b="1" dirty="0" err="1">
                <a:solidFill>
                  <a:srgbClr val="FF0000"/>
                </a:solidFill>
                <a:latin typeface="Arial" panose="020B0604020202020204" pitchFamily="34" charset="0"/>
              </a:rPr>
              <a:t>Montblanc</a:t>
            </a:r>
            <a:endParaRPr lang="it-IT" altLang="it-IT" sz="1600" b="1" dirty="0">
              <a:solidFill>
                <a:srgbClr val="FF0000"/>
              </a:solidFill>
              <a:latin typeface="Arial" panose="020B0604020202020204" pitchFamily="34" charset="0"/>
            </a:endParaRPr>
          </a:p>
          <a:p>
            <a:pPr eaLnBrk="1" hangingPunct="1">
              <a:spcBef>
                <a:spcPct val="0"/>
              </a:spcBef>
              <a:buFontTx/>
              <a:buNone/>
            </a:pPr>
            <a:endParaRPr lang="it-IT" altLang="it-IT" sz="1600" dirty="0">
              <a:latin typeface="Arial" panose="020B0604020202020204" pitchFamily="34" charset="0"/>
            </a:endParaRPr>
          </a:p>
          <a:p>
            <a:pPr eaLnBrk="1" hangingPunct="1">
              <a:spcBef>
                <a:spcPct val="0"/>
              </a:spcBef>
              <a:buFontTx/>
              <a:buNone/>
            </a:pPr>
            <a:r>
              <a:rPr lang="it-IT" altLang="it-IT" sz="1600" dirty="0">
                <a:latin typeface="Arial" panose="020B0604020202020204" pitchFamily="34" charset="0"/>
              </a:rPr>
              <a:t>&gt; </a:t>
            </a:r>
            <a:r>
              <a:rPr lang="it-IT" altLang="it-IT" sz="1600" b="1" dirty="0">
                <a:latin typeface="Arial" panose="020B0604020202020204" pitchFamily="34" charset="0"/>
              </a:rPr>
              <a:t>Lancia</a:t>
            </a:r>
            <a:r>
              <a:rPr lang="it-IT" altLang="it-IT" sz="1600" dirty="0">
                <a:latin typeface="Arial" panose="020B0604020202020204" pitchFamily="34" charset="0"/>
              </a:rPr>
              <a:t>: fondata a Torino da Vincenzo Lancia, noto all'epoca come vincitore di importanti competizioni alla guida di vetture Fiat; fu il fratello, studioso di lingue classiche, a suggerire di usare le lettere greche per i vari modelli di vettura; venne chiusa nel 1986 per formare la Alfa-Lancia, successivamente integrata nella galassia Fiat</a:t>
            </a:r>
          </a:p>
          <a:p>
            <a:pPr eaLnBrk="1" hangingPunct="1">
              <a:spcBef>
                <a:spcPct val="0"/>
              </a:spcBef>
              <a:buFontTx/>
              <a:buNone/>
            </a:pPr>
            <a:endParaRPr lang="it-IT" altLang="it-IT" sz="1600" dirty="0" smtClean="0">
              <a:latin typeface="Arial" panose="020B0604020202020204" pitchFamily="34" charset="0"/>
            </a:endParaRPr>
          </a:p>
          <a:p>
            <a:pPr eaLnBrk="1" hangingPunct="1">
              <a:spcBef>
                <a:spcPct val="0"/>
              </a:spcBef>
              <a:buFontTx/>
              <a:buNone/>
            </a:pPr>
            <a:r>
              <a:rPr lang="it-IT" altLang="it-IT" sz="1600" dirty="0" smtClean="0">
                <a:latin typeface="Arial" panose="020B0604020202020204" pitchFamily="34" charset="0"/>
              </a:rPr>
              <a:t>&gt; </a:t>
            </a:r>
            <a:r>
              <a:rPr lang="it-IT" altLang="it-IT" sz="1600" b="1" dirty="0" err="1">
                <a:latin typeface="Arial" panose="020B0604020202020204" pitchFamily="34" charset="0"/>
              </a:rPr>
              <a:t>Rolls</a:t>
            </a:r>
            <a:r>
              <a:rPr lang="it-IT" altLang="it-IT" sz="1600" b="1" dirty="0">
                <a:latin typeface="Arial" panose="020B0604020202020204" pitchFamily="34" charset="0"/>
              </a:rPr>
              <a:t> </a:t>
            </a:r>
            <a:r>
              <a:rPr lang="it-IT" altLang="it-IT" sz="1600" b="1" dirty="0" err="1">
                <a:latin typeface="Arial" panose="020B0604020202020204" pitchFamily="34" charset="0"/>
              </a:rPr>
              <a:t>Royce</a:t>
            </a:r>
            <a:r>
              <a:rPr lang="it-IT" altLang="it-IT" sz="1600" dirty="0">
                <a:latin typeface="Arial" panose="020B0604020202020204" pitchFamily="34" charset="0"/>
              </a:rPr>
              <a:t>: fondata da Charles </a:t>
            </a:r>
            <a:r>
              <a:rPr lang="it-IT" altLang="it-IT" sz="1600" dirty="0" err="1">
                <a:latin typeface="Arial" panose="020B0604020202020204" pitchFamily="34" charset="0"/>
              </a:rPr>
              <a:t>Rolls</a:t>
            </a:r>
            <a:r>
              <a:rPr lang="it-IT" altLang="it-IT" sz="1600" dirty="0">
                <a:latin typeface="Arial" panose="020B0604020202020204" pitchFamily="34" charset="0"/>
              </a:rPr>
              <a:t> e Henry </a:t>
            </a:r>
            <a:r>
              <a:rPr lang="it-IT" altLang="it-IT" sz="1600" dirty="0" err="1">
                <a:latin typeface="Arial" panose="020B0604020202020204" pitchFamily="34" charset="0"/>
              </a:rPr>
              <a:t>Royce</a:t>
            </a:r>
            <a:r>
              <a:rPr lang="it-IT" altLang="it-IT" sz="1600" dirty="0">
                <a:latin typeface="Arial" panose="020B0604020202020204" pitchFamily="34" charset="0"/>
              </a:rPr>
              <a:t>, fornitore della Casa Reale inglese, nazionalizzata nel 1971 a seguito dissesto finanziario; nel 1931 acquisì la Bentley che produsse modelli </a:t>
            </a:r>
            <a:r>
              <a:rPr lang="it-IT" altLang="it-IT" sz="1600" dirty="0" err="1">
                <a:latin typeface="Arial" panose="020B0604020202020204" pitchFamily="34" charset="0"/>
              </a:rPr>
              <a:t>pressochè</a:t>
            </a:r>
            <a:r>
              <a:rPr lang="it-IT" altLang="it-IT" sz="1600" dirty="0">
                <a:latin typeface="Arial" panose="020B0604020202020204" pitchFamily="34" charset="0"/>
              </a:rPr>
              <a:t> identici; nel 2002 la </a:t>
            </a:r>
            <a:r>
              <a:rPr lang="it-IT" altLang="it-IT" sz="1600" dirty="0" err="1">
                <a:latin typeface="Arial" panose="020B0604020202020204" pitchFamily="34" charset="0"/>
              </a:rPr>
              <a:t>Rolls</a:t>
            </a:r>
            <a:r>
              <a:rPr lang="it-IT" altLang="it-IT" sz="1600" dirty="0">
                <a:latin typeface="Arial" panose="020B0604020202020204" pitchFamily="34" charset="0"/>
              </a:rPr>
              <a:t> finì nel gruppo BMW e la Bentley in </a:t>
            </a:r>
            <a:r>
              <a:rPr lang="it-IT" altLang="it-IT" sz="1600" dirty="0" err="1">
                <a:latin typeface="Arial" panose="020B0604020202020204" pitchFamily="34" charset="0"/>
              </a:rPr>
              <a:t>Wolkswagen</a:t>
            </a:r>
            <a:endParaRPr lang="it-IT" altLang="it-IT" sz="1600" dirty="0">
              <a:latin typeface="Arial" panose="020B0604020202020204" pitchFamily="34" charset="0"/>
            </a:endParaRPr>
          </a:p>
          <a:p>
            <a:pPr eaLnBrk="1" hangingPunct="1">
              <a:spcBef>
                <a:spcPct val="0"/>
              </a:spcBef>
              <a:buFontTx/>
              <a:buNone/>
            </a:pPr>
            <a:endParaRPr lang="it-IT" altLang="it-IT" sz="1600" dirty="0" smtClean="0">
              <a:latin typeface="Arial" panose="020B0604020202020204" pitchFamily="34" charset="0"/>
            </a:endParaRPr>
          </a:p>
          <a:p>
            <a:pPr eaLnBrk="1" hangingPunct="1">
              <a:spcBef>
                <a:spcPct val="0"/>
              </a:spcBef>
              <a:buFontTx/>
              <a:buNone/>
            </a:pPr>
            <a:r>
              <a:rPr lang="it-IT" altLang="it-IT" sz="1600" dirty="0" smtClean="0">
                <a:latin typeface="Arial" panose="020B0604020202020204" pitchFamily="34" charset="0"/>
              </a:rPr>
              <a:t>&gt; </a:t>
            </a:r>
            <a:r>
              <a:rPr lang="it-IT" altLang="it-IT" sz="1600" b="1" dirty="0">
                <a:latin typeface="Arial" panose="020B0604020202020204" pitchFamily="34" charset="0"/>
              </a:rPr>
              <a:t>Xerox</a:t>
            </a:r>
            <a:r>
              <a:rPr lang="it-IT" altLang="it-IT" sz="1600" dirty="0">
                <a:latin typeface="Arial" panose="020B0604020202020204" pitchFamily="34" charset="0"/>
              </a:rPr>
              <a:t>: grande produttrice di stampanti e fotocopiatrici; mitico il suo Palo Alto </a:t>
            </a:r>
            <a:r>
              <a:rPr lang="it-IT" altLang="it-IT" sz="1600" dirty="0" err="1">
                <a:latin typeface="Arial" panose="020B0604020202020204" pitchFamily="34" charset="0"/>
              </a:rPr>
              <a:t>Research</a:t>
            </a:r>
            <a:r>
              <a:rPr lang="it-IT" altLang="it-IT" sz="1600" dirty="0">
                <a:latin typeface="Arial" panose="020B0604020202020204" pitchFamily="34" charset="0"/>
              </a:rPr>
              <a:t> Center dove videro la luce per la prima volta invenzioni che avrebbero cambiato la quotidianità di miliardi di persone: l'interfaccia grafica ad icone (GUI), la rete Ethernet, il mouse, WYSIWYG, stampanti laser, ecc.</a:t>
            </a:r>
          </a:p>
          <a:p>
            <a:pPr eaLnBrk="1" hangingPunct="1">
              <a:spcBef>
                <a:spcPct val="0"/>
              </a:spcBef>
              <a:buFontTx/>
              <a:buNone/>
            </a:pPr>
            <a:endParaRPr lang="it-IT" altLang="it-IT" sz="1600" dirty="0">
              <a:latin typeface="Arial" panose="020B0604020202020204" pitchFamily="34" charset="0"/>
            </a:endParaRPr>
          </a:p>
          <a:p>
            <a:pPr eaLnBrk="1" hangingPunct="1">
              <a:spcBef>
                <a:spcPct val="0"/>
              </a:spcBef>
              <a:buFontTx/>
              <a:buNone/>
            </a:pPr>
            <a:r>
              <a:rPr lang="it-IT" altLang="it-IT" sz="1600" dirty="0">
                <a:latin typeface="Arial" panose="020B0604020202020204" pitchFamily="34" charset="0"/>
              </a:rPr>
              <a:t>&gt; nasce la carrozzeria </a:t>
            </a:r>
            <a:r>
              <a:rPr lang="it-IT" altLang="it-IT" sz="1600" b="1" dirty="0">
                <a:latin typeface="Arial" panose="020B0604020202020204" pitchFamily="34" charset="0"/>
                <a:hlinkClick r:id="rId3" action="ppaction://hlinkfile"/>
              </a:rPr>
              <a:t>Torpedo</a:t>
            </a:r>
            <a:r>
              <a:rPr lang="it-IT" altLang="it-IT" sz="1600" dirty="0">
                <a:latin typeface="Arial" panose="020B0604020202020204" pitchFamily="34" charset="0"/>
              </a:rPr>
              <a:t> creata dalla Carrozzeria Rothschild, con cui vennero costruiti innumerevoli modelli, dal 1915 al 1935</a:t>
            </a:r>
          </a:p>
        </p:txBody>
      </p:sp>
      <p:sp>
        <p:nvSpPr>
          <p:cNvPr id="18437" name="AutoShape 2"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8438" name="AutoShape 4"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8439" name="AutoShape 6"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8440" name="AutoShape 8"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8441" name="AutoShape 10"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18442" name="CasellaDiTesto 16"/>
          <p:cNvSpPr txBox="1">
            <a:spLocks noChangeArrowheads="1"/>
          </p:cNvSpPr>
          <p:nvPr/>
        </p:nvSpPr>
        <p:spPr bwMode="auto">
          <a:xfrm>
            <a:off x="9409114" y="1989139"/>
            <a:ext cx="4587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100">
                <a:latin typeface="Arial" panose="020B0604020202020204" pitchFamily="34" charset="0"/>
              </a:rPr>
              <a:t>1.17</a:t>
            </a:r>
          </a:p>
        </p:txBody>
      </p:sp>
      <p:cxnSp>
        <p:nvCxnSpPr>
          <p:cNvPr id="12" name="Connettore 1 3"/>
          <p:cNvCxnSpPr/>
          <p:nvPr/>
        </p:nvCxnSpPr>
        <p:spPr>
          <a:xfrm>
            <a:off x="263352" y="692150"/>
            <a:ext cx="11593288"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1906 (3)</a:t>
            </a:r>
          </a:p>
        </p:txBody>
      </p:sp>
      <p:sp>
        <p:nvSpPr>
          <p:cNvPr id="16387" name="CasellaDiTesto 2"/>
          <p:cNvSpPr txBox="1">
            <a:spLocks noChangeArrowheads="1"/>
          </p:cNvSpPr>
          <p:nvPr/>
        </p:nvSpPr>
        <p:spPr bwMode="auto">
          <a:xfrm>
            <a:off x="407368" y="692696"/>
            <a:ext cx="11305255"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Wingdings" panose="05000000000000000000" pitchFamily="2" charset="2"/>
              <a:buChar char="Ø"/>
              <a:defRPr/>
            </a:pPr>
            <a:r>
              <a:rPr lang="it-IT" altLang="it-IT" dirty="0" smtClean="0"/>
              <a:t>il contadino russo </a:t>
            </a:r>
            <a:r>
              <a:rPr lang="it-IT" altLang="it-IT" b="1" dirty="0" smtClean="0">
                <a:hlinkClick r:id="rId3" action="ppaction://hlinkfile"/>
              </a:rPr>
              <a:t>Rasputin</a:t>
            </a:r>
            <a:r>
              <a:rPr lang="it-IT" altLang="it-IT" dirty="0" smtClean="0"/>
              <a:t> con fama di sciamano viene </a:t>
            </a:r>
          </a:p>
          <a:p>
            <a:pPr eaLnBrk="1" hangingPunct="1">
              <a:defRPr/>
            </a:pPr>
            <a:r>
              <a:rPr lang="it-IT" altLang="it-IT" dirty="0" smtClean="0"/>
              <a:t>chiamato alla corte dello zar Nicola II per guarire il figlioletto </a:t>
            </a:r>
          </a:p>
          <a:p>
            <a:pPr eaLnBrk="1" hangingPunct="1">
              <a:defRPr/>
            </a:pPr>
            <a:r>
              <a:rPr lang="it-IT" altLang="it-IT" dirty="0" err="1" smtClean="0"/>
              <a:t>Aleksej</a:t>
            </a:r>
            <a:r>
              <a:rPr lang="it-IT" altLang="it-IT" dirty="0" smtClean="0"/>
              <a:t>; entra nelle grazie della zarina Aleksandra e diviene </a:t>
            </a:r>
          </a:p>
          <a:p>
            <a:pPr eaLnBrk="1" hangingPunct="1">
              <a:defRPr/>
            </a:pPr>
            <a:r>
              <a:rPr lang="it-IT" altLang="it-IT" dirty="0" smtClean="0"/>
              <a:t>il consigliere più influente, con accuse di dissolutezza; verrà </a:t>
            </a:r>
          </a:p>
          <a:p>
            <a:pPr eaLnBrk="1" hangingPunct="1">
              <a:defRPr/>
            </a:pPr>
            <a:r>
              <a:rPr lang="it-IT" altLang="it-IT" dirty="0" smtClean="0"/>
              <a:t>ucciso da una congiura nel 1916</a:t>
            </a:r>
          </a:p>
          <a:p>
            <a:pPr eaLnBrk="1" hangingPunct="1">
              <a:defRPr/>
            </a:pPr>
            <a:endParaRPr lang="it-IT" altLang="it-IT" dirty="0" smtClean="0"/>
          </a:p>
          <a:p>
            <a:pPr marL="285750" indent="-285750" eaLnBrk="1" hangingPunct="1">
              <a:buFont typeface="Wingdings" panose="05000000000000000000" pitchFamily="2" charset="2"/>
              <a:buChar char="Ø"/>
              <a:defRPr/>
            </a:pPr>
            <a:r>
              <a:rPr lang="it-IT" altLang="it-IT" dirty="0" smtClean="0"/>
              <a:t>15 </a:t>
            </a:r>
            <a:r>
              <a:rPr lang="it-IT" altLang="it-IT" dirty="0"/>
              <a:t>gennaio 1906: Nasce Aristotile </a:t>
            </a:r>
            <a:r>
              <a:rPr lang="it-IT" altLang="it-IT" dirty="0" smtClean="0"/>
              <a:t>Onassis</a:t>
            </a:r>
          </a:p>
          <a:p>
            <a:pPr marL="285750" indent="-285750" eaLnBrk="1" hangingPunct="1">
              <a:buFont typeface="Wingdings" panose="05000000000000000000" pitchFamily="2" charset="2"/>
              <a:buChar char="Ø"/>
              <a:defRPr/>
            </a:pPr>
            <a:endParaRPr lang="it-IT" altLang="it-IT" dirty="0" smtClean="0"/>
          </a:p>
          <a:p>
            <a:pPr marL="285750" indent="-285750" eaLnBrk="1" hangingPunct="1">
              <a:buFont typeface="Wingdings" panose="05000000000000000000" pitchFamily="2" charset="2"/>
              <a:buChar char="Ø"/>
              <a:defRPr/>
            </a:pPr>
            <a:r>
              <a:rPr lang="it-IT" altLang="it-IT" dirty="0" smtClean="0"/>
              <a:t>1</a:t>
            </a:r>
            <a:r>
              <a:rPr lang="it-IT" altLang="it-IT" dirty="0"/>
              <a:t>° aprile1906: Nasce </a:t>
            </a:r>
            <a:r>
              <a:rPr lang="it-IT" altLang="it-IT" dirty="0">
                <a:hlinkClick r:id="rId4" action="ppaction://hlinkfile"/>
              </a:rPr>
              <a:t>Secondo Casadei</a:t>
            </a:r>
            <a:endParaRPr lang="it-IT" altLang="it-IT" dirty="0"/>
          </a:p>
          <a:p>
            <a:pPr marL="285750" indent="-285750" eaLnBrk="1" hangingPunct="1">
              <a:buFont typeface="Wingdings" panose="05000000000000000000" pitchFamily="2" charset="2"/>
              <a:buChar char="Ø"/>
              <a:defRPr/>
            </a:pPr>
            <a:endParaRPr lang="it-IT" altLang="it-IT" dirty="0" smtClean="0"/>
          </a:p>
          <a:p>
            <a:pPr marL="285750" indent="-285750" eaLnBrk="1" hangingPunct="1">
              <a:buFont typeface="Wingdings" panose="05000000000000000000" pitchFamily="2" charset="2"/>
              <a:buChar char="Ø"/>
              <a:defRPr/>
            </a:pPr>
            <a:r>
              <a:rPr lang="it-IT" altLang="it-IT" dirty="0" smtClean="0"/>
              <a:t>13 </a:t>
            </a:r>
            <a:r>
              <a:rPr lang="it-IT" altLang="it-IT" dirty="0"/>
              <a:t>aprile 1906: Nasce Samuele Beckett</a:t>
            </a:r>
          </a:p>
          <a:p>
            <a:pPr marL="285750" indent="-285750" eaLnBrk="1" hangingPunct="1">
              <a:buFont typeface="Wingdings" panose="05000000000000000000" pitchFamily="2" charset="2"/>
              <a:buChar char="Ø"/>
              <a:defRPr/>
            </a:pPr>
            <a:endParaRPr lang="it-IT" altLang="it-IT" dirty="0" smtClean="0"/>
          </a:p>
          <a:p>
            <a:pPr marL="285750" indent="-285750" eaLnBrk="1" hangingPunct="1">
              <a:buFont typeface="Wingdings" panose="05000000000000000000" pitchFamily="2" charset="2"/>
              <a:buChar char="Ø"/>
              <a:defRPr/>
            </a:pPr>
            <a:r>
              <a:rPr lang="it-IT" altLang="it-IT" dirty="0" smtClean="0"/>
              <a:t>18 </a:t>
            </a:r>
            <a:r>
              <a:rPr lang="it-IT" altLang="it-IT" dirty="0"/>
              <a:t>aprile - un terremoto di magnitudo 8,3 distrugge la città di </a:t>
            </a:r>
            <a:r>
              <a:rPr lang="it-IT" altLang="it-IT" b="1" dirty="0"/>
              <a:t>San Francisco</a:t>
            </a:r>
            <a:r>
              <a:rPr lang="it-IT" altLang="it-IT" dirty="0"/>
              <a:t>; oltre 3300 morti, 300.000 persone su 400.000 senza abitazione</a:t>
            </a:r>
          </a:p>
          <a:p>
            <a:pPr marL="285750" indent="-285750" eaLnBrk="1" hangingPunct="1">
              <a:buFont typeface="Wingdings" panose="05000000000000000000" pitchFamily="2" charset="2"/>
              <a:buChar char="Ø"/>
              <a:defRPr/>
            </a:pPr>
            <a:endParaRPr lang="it-IT" altLang="it-IT" b="1" dirty="0" smtClean="0"/>
          </a:p>
          <a:p>
            <a:pPr marL="285750" indent="-285750" eaLnBrk="1" hangingPunct="1">
              <a:buFont typeface="Wingdings" panose="05000000000000000000" pitchFamily="2" charset="2"/>
              <a:buChar char="Ø"/>
              <a:defRPr/>
            </a:pPr>
            <a:r>
              <a:rPr lang="it-IT" altLang="it-IT" b="1" dirty="0" smtClean="0"/>
              <a:t>eruzione </a:t>
            </a:r>
            <a:r>
              <a:rPr lang="it-IT" altLang="it-IT" b="1" dirty="0"/>
              <a:t>Vesuvio</a:t>
            </a:r>
            <a:r>
              <a:rPr lang="it-IT" altLang="it-IT" dirty="0"/>
              <a:t> dal 4 al 21 aprile; la più grande del secolo, 300 morti (105 rifugiati nella chiesa di San Giuseppe Vesuviano: morti tutti per tetto sfondato dalle ceneri e per lava che bruciò il portone d'ingresso); rinuncia italiana ad Olimpiadi 1908 (svoltesi poi a Londra</a:t>
            </a:r>
            <a:r>
              <a:rPr lang="it-IT" altLang="it-IT" dirty="0" smtClean="0"/>
              <a:t>)</a:t>
            </a:r>
          </a:p>
          <a:p>
            <a:pPr marL="285750" indent="-285750" eaLnBrk="1" hangingPunct="1">
              <a:buFont typeface="Wingdings" panose="05000000000000000000" pitchFamily="2" charset="2"/>
              <a:buChar char="Ø"/>
              <a:defRPr/>
            </a:pPr>
            <a:endParaRPr lang="it-IT" altLang="it-IT" dirty="0" smtClean="0"/>
          </a:p>
          <a:p>
            <a:pPr marL="285750" indent="-285750" eaLnBrk="1" hangingPunct="1">
              <a:buFont typeface="Wingdings" panose="05000000000000000000" pitchFamily="2" charset="2"/>
              <a:buChar char="Ø"/>
              <a:defRPr/>
            </a:pPr>
            <a:r>
              <a:rPr lang="it-IT" altLang="it-IT" dirty="0" smtClean="0"/>
              <a:t>Il </a:t>
            </a:r>
            <a:r>
              <a:rPr lang="it-IT" altLang="it-IT" dirty="0"/>
              <a:t>deputato </a:t>
            </a:r>
            <a:r>
              <a:rPr lang="it-IT" altLang="it-IT" dirty="0" err="1"/>
              <a:t>Conoglio</a:t>
            </a:r>
            <a:r>
              <a:rPr lang="it-IT" altLang="it-IT" dirty="0"/>
              <a:t> presenta alle camere il disegno di legge per ridurre la giornata lavorativa delle mondine ad </a:t>
            </a:r>
            <a:r>
              <a:rPr lang="it-IT" altLang="it-IT" b="1" dirty="0">
                <a:hlinkClick r:id="rId5" action="ppaction://hlinkfile"/>
              </a:rPr>
              <a:t>8 </a:t>
            </a:r>
            <a:r>
              <a:rPr lang="it-IT" altLang="it-IT" b="1" dirty="0" smtClean="0">
                <a:hlinkClick r:id="rId5" action="ppaction://hlinkfile"/>
              </a:rPr>
              <a:t>ore</a:t>
            </a:r>
            <a:endParaRPr lang="it-IT" altLang="it-IT" b="1" dirty="0" smtClean="0"/>
          </a:p>
          <a:p>
            <a:pPr marL="285750" indent="-285750" eaLnBrk="1" hangingPunct="1">
              <a:buFont typeface="Wingdings" panose="05000000000000000000" pitchFamily="2" charset="2"/>
              <a:buChar char="Ø"/>
              <a:defRPr/>
            </a:pPr>
            <a:endParaRPr lang="it-IT" altLang="it-IT" dirty="0"/>
          </a:p>
          <a:p>
            <a:pPr marL="285750" indent="-285750" eaLnBrk="1" hangingPunct="1">
              <a:buFont typeface="Wingdings" panose="05000000000000000000" pitchFamily="2" charset="2"/>
              <a:buChar char="Ø"/>
              <a:defRPr/>
            </a:pPr>
            <a:endParaRPr lang="it-IT" altLang="it-IT" dirty="0"/>
          </a:p>
        </p:txBody>
      </p:sp>
      <p:sp>
        <p:nvSpPr>
          <p:cNvPr id="20485" name="AutoShape 2"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0486" name="AutoShape 4"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0487" name="AutoShape 6"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0488" name="AutoShape 8"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0489" name="AutoShape 10"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pic>
        <p:nvPicPr>
          <p:cNvPr id="20492" name="Picture 13" descr="https://upload.wikimedia.org/wikipedia/commons/thumb/f/f8/%D0%93%D1%80%D0%B8%D0%B3%D0%BE%D1%80%D0%B8%D0%B9_%D0%A0%D0%B0%D1%81%D0%BF%D1%83%D1%82%D0%B8%D0%BD_%281914-1916%29b.jpg/220px-%D0%93%D1%80%D0%B8%D0%B3%D0%BE%D1%80%D0%B8%D0%B9_%D0%A0%D0%B0%D1%81%D0%BF%D1%83%D1%82%D0%B8%D0%BD_%281914-1916%29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6950" y="895351"/>
            <a:ext cx="15113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ttore 1 3"/>
          <p:cNvCxnSpPr/>
          <p:nvPr/>
        </p:nvCxnSpPr>
        <p:spPr>
          <a:xfrm>
            <a:off x="263352" y="692150"/>
            <a:ext cx="11593288"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1906 (4)</a:t>
            </a:r>
          </a:p>
        </p:txBody>
      </p:sp>
      <p:sp>
        <p:nvSpPr>
          <p:cNvPr id="22531" name="CasellaDiTesto 2"/>
          <p:cNvSpPr txBox="1">
            <a:spLocks noChangeArrowheads="1"/>
          </p:cNvSpPr>
          <p:nvPr/>
        </p:nvSpPr>
        <p:spPr bwMode="auto">
          <a:xfrm>
            <a:off x="407368" y="804863"/>
            <a:ext cx="11449271"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buFont typeface="Wingdings" panose="05000000000000000000" pitchFamily="2" charset="2"/>
              <a:buChar char="Ø"/>
              <a:defRPr/>
            </a:pPr>
            <a:r>
              <a:rPr lang="it-IT" altLang="it-IT" sz="2000" dirty="0"/>
              <a:t>28 aprile 1906: Nasce </a:t>
            </a:r>
            <a:r>
              <a:rPr lang="it-IT" altLang="it-IT" sz="2000" b="1" dirty="0"/>
              <a:t>Kurt </a:t>
            </a:r>
            <a:r>
              <a:rPr lang="it-IT" altLang="it-IT" sz="2000" b="1" dirty="0" err="1"/>
              <a:t>Godel</a:t>
            </a:r>
            <a:endParaRPr lang="it-IT" altLang="it-IT" sz="2000" b="1" dirty="0"/>
          </a:p>
          <a:p>
            <a:pPr marL="285750" indent="-285750" eaLnBrk="1" hangingPunct="1">
              <a:buFont typeface="Wingdings" panose="05000000000000000000" pitchFamily="2" charset="2"/>
              <a:buChar char="Ø"/>
              <a:defRPr/>
            </a:pPr>
            <a:r>
              <a:rPr lang="it-IT" altLang="it-IT" sz="2000" dirty="0"/>
              <a:t>29 aprile 1906: Nasce </a:t>
            </a:r>
            <a:r>
              <a:rPr lang="it-IT" altLang="it-IT" sz="2000" dirty="0">
                <a:hlinkClick r:id="rId3" action="ppaction://hlinkfile"/>
              </a:rPr>
              <a:t>Enrico </a:t>
            </a:r>
            <a:r>
              <a:rPr lang="it-IT" altLang="it-IT" sz="2000" dirty="0" smtClean="0">
                <a:hlinkClick r:id="rId3" action="ppaction://hlinkfile"/>
              </a:rPr>
              <a:t>Mattei</a:t>
            </a:r>
            <a:endParaRPr lang="it-IT" altLang="it-IT" sz="2000" dirty="0" smtClean="0"/>
          </a:p>
          <a:p>
            <a:pPr marL="285750" indent="-285750" eaLnBrk="1" hangingPunct="1">
              <a:buFont typeface="Wingdings" panose="05000000000000000000" pitchFamily="2" charset="2"/>
              <a:buChar char="Ø"/>
              <a:defRPr/>
            </a:pPr>
            <a:r>
              <a:rPr lang="it-IT" altLang="it-IT" sz="2000" dirty="0"/>
              <a:t>6 maggio: si corre in Sicilia la prima edizione della </a:t>
            </a:r>
            <a:r>
              <a:rPr lang="it-IT" altLang="it-IT" sz="2000" b="1" dirty="0"/>
              <a:t>Targa Florio</a:t>
            </a:r>
            <a:r>
              <a:rPr lang="it-IT" altLang="it-IT" sz="2000" dirty="0"/>
              <a:t> </a:t>
            </a:r>
            <a:r>
              <a:rPr lang="it-IT" altLang="it-IT" sz="2000" dirty="0" smtClean="0"/>
              <a:t>famosa corsa</a:t>
            </a:r>
            <a:br>
              <a:rPr lang="it-IT" altLang="it-IT" sz="2000" dirty="0" smtClean="0"/>
            </a:br>
            <a:r>
              <a:rPr lang="it-IT" altLang="it-IT" sz="2000" dirty="0" smtClean="0"/>
              <a:t>automobilistica </a:t>
            </a:r>
            <a:r>
              <a:rPr lang="it-IT" altLang="it-IT" sz="2000" dirty="0"/>
              <a:t>corsa </a:t>
            </a:r>
            <a:r>
              <a:rPr lang="it-IT" altLang="it-IT" sz="2000" dirty="0" err="1" smtClean="0"/>
              <a:t>pressochè</a:t>
            </a:r>
            <a:r>
              <a:rPr lang="it-IT" altLang="it-IT" sz="2000" dirty="0" smtClean="0"/>
              <a:t> ininterrottamente </a:t>
            </a:r>
            <a:r>
              <a:rPr lang="it-IT" altLang="it-IT" sz="2000" dirty="0"/>
              <a:t>dal 1906 al 1977; circuito </a:t>
            </a:r>
            <a:r>
              <a:rPr lang="it-IT" altLang="it-IT" sz="2000" dirty="0" smtClean="0"/>
              <a:t/>
            </a:r>
            <a:br>
              <a:rPr lang="it-IT" altLang="it-IT" sz="2000" dirty="0" smtClean="0"/>
            </a:br>
            <a:r>
              <a:rPr lang="it-IT" altLang="it-IT" sz="2000" dirty="0" smtClean="0"/>
              <a:t>sempre siciliano</a:t>
            </a:r>
            <a:r>
              <a:rPr lang="it-IT" altLang="it-IT" sz="2000" dirty="0"/>
              <a:t>, in particolare le strade strette e </a:t>
            </a:r>
            <a:r>
              <a:rPr lang="it-IT" altLang="it-IT" sz="2000" dirty="0" smtClean="0"/>
              <a:t>tortuose della </a:t>
            </a:r>
            <a:r>
              <a:rPr lang="it-IT" altLang="it-IT" sz="2000" dirty="0"/>
              <a:t>catena montuosa </a:t>
            </a:r>
            <a:r>
              <a:rPr lang="it-IT" altLang="it-IT" sz="2000" dirty="0" smtClean="0"/>
              <a:t/>
            </a:r>
            <a:br>
              <a:rPr lang="it-IT" altLang="it-IT" sz="2000" dirty="0" smtClean="0"/>
            </a:br>
            <a:r>
              <a:rPr lang="it-IT" altLang="it-IT" sz="2000" dirty="0" smtClean="0"/>
              <a:t>delle Madonie</a:t>
            </a:r>
          </a:p>
          <a:p>
            <a:pPr marL="285750" indent="-285750" eaLnBrk="1" hangingPunct="1">
              <a:buFont typeface="Wingdings" panose="05000000000000000000" pitchFamily="2" charset="2"/>
              <a:buChar char="Ø"/>
              <a:defRPr/>
            </a:pPr>
            <a:r>
              <a:rPr lang="it-IT" altLang="it-IT" sz="2000" dirty="0"/>
              <a:t>6 maggio - </a:t>
            </a:r>
            <a:r>
              <a:rPr lang="it-IT" altLang="it-IT" sz="2000" b="1" dirty="0"/>
              <a:t>Il Milan conquista, a tavolino, il suo</a:t>
            </a:r>
            <a:r>
              <a:rPr lang="it-IT" altLang="it-IT" sz="2000" dirty="0"/>
              <a:t> </a:t>
            </a:r>
            <a:r>
              <a:rPr lang="it-IT" altLang="it-IT" sz="2000" b="1" dirty="0"/>
              <a:t>2° scudetto</a:t>
            </a:r>
            <a:r>
              <a:rPr lang="it-IT" altLang="it-IT" sz="2000" dirty="0"/>
              <a:t>: in Juventus-Genoa ci fu una rissa nata da un diverbio tra un giocatore del Genoa ed un tifoso, la partita fu interrotta e ripetuta nel neutro di Milano con vittoria della Juve; cosa che non andò giù al Genoa che non si presentò alla partita successiva con il Milan che vinse 3-0 a tavolino; Juve e Milan arrivarono a pari punti con necessità di spareggio; la Juve chiese di non considerare i 3 gol della vittoria a tavolino e risultò migliore differenza reti per giocare in casa ma la partita finì in parità e doveva essere ripetuta; fu scelta Milano ma la Juve la ritenne non neutrale e si rifiutò di giocare la partita finale e il Milan vinse a tavolino</a:t>
            </a:r>
          </a:p>
          <a:p>
            <a:pPr marL="285750" indent="-285750" eaLnBrk="1" hangingPunct="1">
              <a:spcBef>
                <a:spcPct val="0"/>
              </a:spcBef>
              <a:buFont typeface="Wingdings" panose="05000000000000000000" pitchFamily="2" charset="2"/>
              <a:buChar char="Ø"/>
            </a:pPr>
            <a:endParaRPr lang="it-IT" altLang="it-IT" sz="2000" dirty="0">
              <a:latin typeface="Arial" panose="020B0604020202020204" pitchFamily="34" charset="0"/>
            </a:endParaRPr>
          </a:p>
          <a:p>
            <a:pPr marL="285750" indent="-285750" eaLnBrk="1" hangingPunct="1">
              <a:buFont typeface="Wingdings" panose="05000000000000000000" pitchFamily="2" charset="2"/>
              <a:buChar char="Ø"/>
              <a:defRPr/>
            </a:pPr>
            <a:r>
              <a:rPr lang="it-IT" altLang="it-IT" sz="2000" dirty="0" smtClean="0"/>
              <a:t>8 </a:t>
            </a:r>
            <a:r>
              <a:rPr lang="it-IT" altLang="it-IT" sz="2000" dirty="0"/>
              <a:t>maggio 1906: Nasce </a:t>
            </a:r>
            <a:r>
              <a:rPr lang="it-IT" altLang="it-IT" sz="2000" b="1" dirty="0"/>
              <a:t>Roberto Rossellini</a:t>
            </a:r>
          </a:p>
          <a:p>
            <a:pPr marL="285750" indent="-285750" eaLnBrk="1" hangingPunct="1">
              <a:buFont typeface="Wingdings" panose="05000000000000000000" pitchFamily="2" charset="2"/>
              <a:buChar char="Ø"/>
              <a:defRPr/>
            </a:pPr>
            <a:r>
              <a:rPr lang="it-IT" altLang="it-IT" sz="2000" dirty="0"/>
              <a:t>6 giugno 1906: Nasce </a:t>
            </a:r>
            <a:r>
              <a:rPr lang="it-IT" altLang="it-IT" sz="2000" dirty="0">
                <a:hlinkClick r:id="rId4" action="ppaction://hlinkfile"/>
              </a:rPr>
              <a:t>Junio Valerio Borghese</a:t>
            </a:r>
            <a:endParaRPr lang="it-IT" altLang="it-IT" sz="2000" dirty="0"/>
          </a:p>
          <a:p>
            <a:pPr marL="285750" indent="-285750" eaLnBrk="1" hangingPunct="1">
              <a:buFont typeface="Wingdings" panose="05000000000000000000" pitchFamily="2" charset="2"/>
              <a:buChar char="Ø"/>
              <a:defRPr/>
            </a:pPr>
            <a:r>
              <a:rPr lang="it-IT" altLang="it-IT" sz="2000" dirty="0"/>
              <a:t>22 giugno 1906: Nasce </a:t>
            </a:r>
            <a:r>
              <a:rPr lang="it-IT" altLang="it-IT" sz="2000" dirty="0">
                <a:hlinkClick r:id="rId5" action="ppaction://hlinkfile"/>
              </a:rPr>
              <a:t>Billy Wilder</a:t>
            </a:r>
            <a:endParaRPr lang="it-IT" altLang="it-IT" sz="2000" dirty="0"/>
          </a:p>
          <a:p>
            <a:pPr eaLnBrk="1" hangingPunct="1">
              <a:spcBef>
                <a:spcPct val="0"/>
              </a:spcBef>
              <a:buFontTx/>
              <a:buNone/>
            </a:pPr>
            <a:endParaRPr lang="it-IT" altLang="it-IT" sz="2000" dirty="0">
              <a:latin typeface="Arial" panose="020B0604020202020204" pitchFamily="34" charset="0"/>
            </a:endParaRPr>
          </a:p>
          <a:p>
            <a:pPr eaLnBrk="1" hangingPunct="1">
              <a:spcBef>
                <a:spcPct val="0"/>
              </a:spcBef>
              <a:buFontTx/>
              <a:buNone/>
            </a:pPr>
            <a:endParaRPr lang="it-IT" altLang="it-IT" sz="2000" dirty="0">
              <a:latin typeface="Arial" panose="020B0604020202020204" pitchFamily="34" charset="0"/>
            </a:endParaRPr>
          </a:p>
        </p:txBody>
      </p:sp>
      <p:sp>
        <p:nvSpPr>
          <p:cNvPr id="22533" name="AutoShape 2"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34" name="AutoShape 4"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35" name="AutoShape 6"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36" name="AutoShape 8"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2537" name="AutoShape 10"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pic>
        <p:nvPicPr>
          <p:cNvPr id="22538" name="Picture 2" descr="https://upload.wikimedia.org/wikipedia/commons/thumb/c/c8/Alessandro_cagno.jpg/220px-Alessandro_cagn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0376" y="1140215"/>
            <a:ext cx="20955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ttore 1 3"/>
          <p:cNvCxnSpPr/>
          <p:nvPr/>
        </p:nvCxnSpPr>
        <p:spPr>
          <a:xfrm>
            <a:off x="263352" y="692150"/>
            <a:ext cx="11593288"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1906 (5)</a:t>
            </a:r>
          </a:p>
        </p:txBody>
      </p:sp>
      <p:sp>
        <p:nvSpPr>
          <p:cNvPr id="24579" name="CasellaDiTesto 2"/>
          <p:cNvSpPr txBox="1">
            <a:spLocks noChangeArrowheads="1"/>
          </p:cNvSpPr>
          <p:nvPr/>
        </p:nvSpPr>
        <p:spPr bwMode="auto">
          <a:xfrm>
            <a:off x="263352" y="804863"/>
            <a:ext cx="11593287" cy="596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buFont typeface="Wingdings" panose="05000000000000000000" pitchFamily="2" charset="2"/>
              <a:buChar char="Ø"/>
              <a:defRPr/>
            </a:pPr>
            <a:r>
              <a:rPr lang="it-IT" altLang="it-IT" sz="1800" dirty="0">
                <a:latin typeface="Arial" panose="020B0604020202020204" pitchFamily="34" charset="0"/>
              </a:rPr>
              <a:t>4 agosto 1906: Nasce </a:t>
            </a:r>
            <a:r>
              <a:rPr lang="it-IT" altLang="it-IT" sz="1800" b="1" dirty="0">
                <a:latin typeface="Arial" panose="020B0604020202020204" pitchFamily="34" charset="0"/>
              </a:rPr>
              <a:t>Maria </a:t>
            </a:r>
            <a:r>
              <a:rPr lang="it-IT" altLang="it-IT" sz="1800" b="1" dirty="0" err="1">
                <a:latin typeface="Arial" panose="020B0604020202020204" pitchFamily="34" charset="0"/>
              </a:rPr>
              <a:t>Josè</a:t>
            </a:r>
            <a:r>
              <a:rPr lang="it-IT" altLang="it-IT" sz="1800" dirty="0">
                <a:latin typeface="Arial" panose="020B0604020202020204" pitchFamily="34" charset="0"/>
              </a:rPr>
              <a:t> del </a:t>
            </a:r>
            <a:r>
              <a:rPr lang="it-IT" altLang="it-IT" sz="1800" dirty="0" smtClean="0">
                <a:latin typeface="Arial" panose="020B0604020202020204" pitchFamily="34" charset="0"/>
              </a:rPr>
              <a:t>Belgio, la regina di maggio</a:t>
            </a:r>
            <a:endParaRPr lang="it-IT" altLang="it-IT" sz="1800" dirty="0">
              <a:latin typeface="Arial" panose="020B0604020202020204" pitchFamily="34" charset="0"/>
            </a:endParaRPr>
          </a:p>
          <a:p>
            <a:pPr marL="285750" indent="-285750" eaLnBrk="1" hangingPunct="1">
              <a:buFont typeface="Wingdings" panose="05000000000000000000" pitchFamily="2" charset="2"/>
              <a:buChar char="Ø"/>
              <a:defRPr/>
            </a:pPr>
            <a:r>
              <a:rPr lang="it-IT" altLang="it-IT" sz="1800" dirty="0">
                <a:latin typeface="Arial" panose="020B0604020202020204" pitchFamily="34" charset="0"/>
              </a:rPr>
              <a:t>5 agosto 1906: Nasce </a:t>
            </a:r>
            <a:r>
              <a:rPr lang="it-IT" altLang="it-IT" sz="1800" b="1" dirty="0">
                <a:latin typeface="Arial" panose="020B0604020202020204" pitchFamily="34" charset="0"/>
              </a:rPr>
              <a:t>John </a:t>
            </a:r>
            <a:r>
              <a:rPr lang="it-IT" altLang="it-IT" sz="1800" b="1" dirty="0" err="1">
                <a:latin typeface="Arial" panose="020B0604020202020204" pitchFamily="34" charset="0"/>
              </a:rPr>
              <a:t>Huston</a:t>
            </a:r>
            <a:endParaRPr lang="it-IT" altLang="it-IT" sz="1800" b="1" dirty="0">
              <a:latin typeface="Arial" panose="020B0604020202020204" pitchFamily="34" charset="0"/>
            </a:endParaRPr>
          </a:p>
          <a:p>
            <a:pPr eaLnBrk="1" hangingPunct="1">
              <a:spcBef>
                <a:spcPct val="0"/>
              </a:spcBef>
              <a:buFontTx/>
              <a:buNone/>
            </a:pPr>
            <a:endParaRPr lang="it-IT" altLang="it-IT" sz="1800" dirty="0" smtClean="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1 </a:t>
            </a:r>
            <a:r>
              <a:rPr lang="it-IT" altLang="it-IT" sz="1800" dirty="0">
                <a:latin typeface="Arial" panose="020B0604020202020204" pitchFamily="34" charset="0"/>
              </a:rPr>
              <a:t>ottobre - Nasce la </a:t>
            </a:r>
            <a:r>
              <a:rPr lang="it-IT" altLang="it-IT" sz="1800" b="1" dirty="0">
                <a:latin typeface="Arial" panose="020B0604020202020204" pitchFamily="34" charset="0"/>
              </a:rPr>
              <a:t>Confederazione Generale Italiana del Lavoro</a:t>
            </a:r>
            <a:r>
              <a:rPr lang="it-IT" altLang="it-IT" sz="1800" dirty="0">
                <a:latin typeface="Arial" panose="020B0604020202020204" pitchFamily="34" charset="0"/>
              </a:rPr>
              <a:t>, </a:t>
            </a:r>
            <a:r>
              <a:rPr lang="it-IT" altLang="it-IT" sz="1800" dirty="0" smtClean="0">
                <a:latin typeface="Arial" panose="020B0604020202020204" pitchFamily="34" charset="0"/>
              </a:rPr>
              <a:t/>
            </a:r>
            <a:br>
              <a:rPr lang="it-IT" altLang="it-IT" sz="1800" dirty="0" smtClean="0">
                <a:latin typeface="Arial" panose="020B0604020202020204" pitchFamily="34" charset="0"/>
              </a:rPr>
            </a:br>
            <a:r>
              <a:rPr lang="it-IT" altLang="it-IT" sz="1800" dirty="0" smtClean="0">
                <a:latin typeface="Arial" panose="020B0604020202020204" pitchFamily="34" charset="0"/>
              </a:rPr>
              <a:t>progenitrice </a:t>
            </a:r>
            <a:r>
              <a:rPr lang="it-IT" altLang="it-IT" sz="1800" dirty="0">
                <a:latin typeface="Arial" panose="020B0604020202020204" pitchFamily="34" charset="0"/>
              </a:rPr>
              <a:t>della CGIL, riunendo le Camere del Lavoro ed oltre 700 </a:t>
            </a:r>
            <a:r>
              <a:rPr lang="it-IT" altLang="it-IT" sz="1800" dirty="0" smtClean="0">
                <a:latin typeface="Arial" panose="020B0604020202020204" pitchFamily="34" charset="0"/>
              </a:rPr>
              <a:t/>
            </a:r>
            <a:br>
              <a:rPr lang="it-IT" altLang="it-IT" sz="1800" dirty="0" smtClean="0">
                <a:latin typeface="Arial" panose="020B0604020202020204" pitchFamily="34" charset="0"/>
              </a:rPr>
            </a:br>
            <a:r>
              <a:rPr lang="it-IT" altLang="it-IT" sz="1800" dirty="0" smtClean="0">
                <a:latin typeface="Arial" panose="020B0604020202020204" pitchFamily="34" charset="0"/>
              </a:rPr>
              <a:t>sindacati </a:t>
            </a:r>
            <a:r>
              <a:rPr lang="it-IT" altLang="it-IT" sz="1800" dirty="0">
                <a:latin typeface="Arial" panose="020B0604020202020204" pitchFamily="34" charset="0"/>
              </a:rPr>
              <a:t>locali; primo presidente fu Rinaldo Rigola, conquistato alle </a:t>
            </a:r>
            <a:r>
              <a:rPr lang="it-IT" altLang="it-IT" sz="1800" dirty="0" smtClean="0">
                <a:latin typeface="Arial" panose="020B0604020202020204" pitchFamily="34" charset="0"/>
              </a:rPr>
              <a:t/>
            </a:r>
            <a:br>
              <a:rPr lang="it-IT" altLang="it-IT" sz="1800" dirty="0" smtClean="0">
                <a:latin typeface="Arial" panose="020B0604020202020204" pitchFamily="34" charset="0"/>
              </a:rPr>
            </a:br>
            <a:r>
              <a:rPr lang="it-IT" altLang="it-IT" sz="1800" dirty="0" smtClean="0">
                <a:latin typeface="Arial" panose="020B0604020202020204" pitchFamily="34" charset="0"/>
              </a:rPr>
              <a:t>cause </a:t>
            </a:r>
            <a:r>
              <a:rPr lang="it-IT" altLang="it-IT" sz="1800" dirty="0">
                <a:latin typeface="Arial" panose="020B0604020202020204" pitchFamily="34" charset="0"/>
              </a:rPr>
              <a:t>del fascismo a seguito varo conquiste sociali dei lavoratori </a:t>
            </a:r>
            <a:r>
              <a:rPr lang="it-IT" altLang="it-IT" sz="1800" dirty="0" smtClean="0">
                <a:latin typeface="Arial" panose="020B0604020202020204" pitchFamily="34" charset="0"/>
              </a:rPr>
              <a:t/>
            </a:r>
            <a:br>
              <a:rPr lang="it-IT" altLang="it-IT" sz="1800" dirty="0" smtClean="0">
                <a:latin typeface="Arial" panose="020B0604020202020204" pitchFamily="34" charset="0"/>
              </a:rPr>
            </a:br>
            <a:r>
              <a:rPr lang="it-IT" altLang="it-IT" sz="1800" dirty="0" smtClean="0">
                <a:latin typeface="Arial" panose="020B0604020202020204" pitchFamily="34" charset="0"/>
              </a:rPr>
              <a:t>della </a:t>
            </a:r>
            <a:r>
              <a:rPr lang="it-IT" altLang="it-IT" sz="1800" dirty="0">
                <a:latin typeface="Arial" panose="020B0604020202020204" pitchFamily="34" charset="0"/>
              </a:rPr>
              <a:t>Carta del Lavoro del </a:t>
            </a:r>
            <a:r>
              <a:rPr lang="it-IT" altLang="it-IT" sz="1800" dirty="0" smtClean="0">
                <a:latin typeface="Arial" panose="020B0604020202020204" pitchFamily="34" charset="0"/>
              </a:rPr>
              <a:t>1927</a:t>
            </a:r>
          </a:p>
          <a:p>
            <a:pPr marL="285750" indent="-285750" eaLnBrk="1" hangingPunct="1">
              <a:buFont typeface="Wingdings" panose="05000000000000000000" pitchFamily="2" charset="2"/>
              <a:buChar char="Ø"/>
              <a:defRPr/>
            </a:pPr>
            <a:endParaRPr lang="it-IT" altLang="it-IT" sz="1800" dirty="0" smtClean="0">
              <a:latin typeface="Arial" panose="020B0604020202020204" pitchFamily="34" charset="0"/>
            </a:endParaRPr>
          </a:p>
          <a:p>
            <a:pPr marL="285750" indent="-285750" eaLnBrk="1" hangingPunct="1">
              <a:buFont typeface="Wingdings" panose="05000000000000000000" pitchFamily="2" charset="2"/>
              <a:buChar char="Ø"/>
              <a:defRPr/>
            </a:pPr>
            <a:r>
              <a:rPr lang="it-IT" altLang="it-IT" sz="1800" dirty="0" smtClean="0">
                <a:latin typeface="Arial" panose="020B0604020202020204" pitchFamily="34" charset="0"/>
              </a:rPr>
              <a:t>14 </a:t>
            </a:r>
            <a:r>
              <a:rPr lang="it-IT" altLang="it-IT" sz="1800" dirty="0">
                <a:latin typeface="Arial" panose="020B0604020202020204" pitchFamily="34" charset="0"/>
              </a:rPr>
              <a:t>ottobre 1906: Nasce </a:t>
            </a:r>
            <a:r>
              <a:rPr lang="it-IT" altLang="it-IT" sz="1800" b="1" dirty="0" err="1">
                <a:latin typeface="Arial" panose="020B0604020202020204" pitchFamily="34" charset="0"/>
              </a:rPr>
              <a:t>Hannah</a:t>
            </a:r>
            <a:r>
              <a:rPr lang="it-IT" altLang="it-IT" sz="1800" b="1" dirty="0">
                <a:latin typeface="Arial" panose="020B0604020202020204" pitchFamily="34" charset="0"/>
              </a:rPr>
              <a:t> </a:t>
            </a:r>
            <a:r>
              <a:rPr lang="it-IT" altLang="it-IT" sz="1800" b="1" dirty="0" err="1" smtClean="0">
                <a:latin typeface="Arial" panose="020B0604020202020204" pitchFamily="34" charset="0"/>
              </a:rPr>
              <a:t>Arendt</a:t>
            </a:r>
            <a:r>
              <a:rPr lang="it-IT" altLang="it-IT" sz="1800" dirty="0" smtClean="0">
                <a:latin typeface="Arial" panose="020B0604020202020204" pitchFamily="34" charset="0"/>
              </a:rPr>
              <a:t> </a:t>
            </a:r>
            <a:r>
              <a:rPr lang="it-IT" altLang="it-IT" sz="1800" dirty="0" smtClean="0">
                <a:latin typeface="Arial" panose="020B0604020202020204" pitchFamily="34" charset="0"/>
                <a:sym typeface="Wingdings" panose="05000000000000000000" pitchFamily="2" charset="2"/>
              </a:rPr>
              <a:t> La banalità del male</a:t>
            </a:r>
            <a:endParaRPr lang="it-IT" altLang="it-IT" sz="1800" dirty="0">
              <a:latin typeface="Arial" panose="020B0604020202020204" pitchFamily="34" charset="0"/>
            </a:endParaRPr>
          </a:p>
          <a:p>
            <a:pPr marL="285750" indent="-285750" eaLnBrk="1" hangingPunct="1">
              <a:buFont typeface="Wingdings" panose="05000000000000000000" pitchFamily="2" charset="2"/>
              <a:buChar char="Ø"/>
              <a:defRPr/>
            </a:pPr>
            <a:r>
              <a:rPr lang="it-IT" altLang="it-IT" sz="1800" dirty="0" smtClean="0">
                <a:latin typeface="Arial" panose="020B0604020202020204" pitchFamily="34" charset="0"/>
              </a:rPr>
              <a:t>16 </a:t>
            </a:r>
            <a:r>
              <a:rPr lang="it-IT" altLang="it-IT" sz="1800" dirty="0">
                <a:latin typeface="Arial" panose="020B0604020202020204" pitchFamily="34" charset="0"/>
              </a:rPr>
              <a:t>ottobre 1906: Nasce </a:t>
            </a:r>
            <a:r>
              <a:rPr lang="it-IT" altLang="it-IT" sz="1800" b="1" dirty="0">
                <a:latin typeface="Arial" panose="020B0604020202020204" pitchFamily="34" charset="0"/>
              </a:rPr>
              <a:t>Dino </a:t>
            </a:r>
            <a:r>
              <a:rPr lang="it-IT" altLang="it-IT" sz="1800" b="1" dirty="0" smtClean="0">
                <a:latin typeface="Arial" panose="020B0604020202020204" pitchFamily="34" charset="0"/>
              </a:rPr>
              <a:t>Buzzati</a:t>
            </a:r>
            <a:r>
              <a:rPr lang="it-IT" altLang="it-IT" sz="1800" dirty="0" smtClean="0">
                <a:latin typeface="Arial" panose="020B0604020202020204" pitchFamily="34" charset="0"/>
              </a:rPr>
              <a:t> </a:t>
            </a:r>
            <a:r>
              <a:rPr lang="it-IT" altLang="it-IT" sz="1800" dirty="0" smtClean="0">
                <a:latin typeface="Arial" panose="020B0604020202020204" pitchFamily="34" charset="0"/>
                <a:sym typeface="Wingdings" panose="05000000000000000000" pitchFamily="2" charset="2"/>
              </a:rPr>
              <a:t> Il deserto dei tartari</a:t>
            </a:r>
            <a:endParaRPr lang="it-IT" altLang="it-IT" sz="1800" dirty="0">
              <a:latin typeface="Arial" panose="020B0604020202020204" pitchFamily="34" charset="0"/>
            </a:endParaRPr>
          </a:p>
          <a:p>
            <a:pPr marL="285750" indent="-285750" eaLnBrk="1" hangingPunct="1">
              <a:buFont typeface="Wingdings" panose="05000000000000000000" pitchFamily="2" charset="2"/>
              <a:buChar char="Ø"/>
              <a:defRPr/>
            </a:pPr>
            <a:r>
              <a:rPr lang="it-IT" altLang="it-IT" sz="1800" dirty="0">
                <a:latin typeface="Arial" panose="020B0604020202020204" pitchFamily="34" charset="0"/>
              </a:rPr>
              <a:t>22 ottobre 1906: Muore </a:t>
            </a:r>
            <a:r>
              <a:rPr lang="it-IT" altLang="it-IT" sz="1800" b="1" dirty="0">
                <a:latin typeface="Arial" panose="020B0604020202020204" pitchFamily="34" charset="0"/>
              </a:rPr>
              <a:t>Paul Cezanne</a:t>
            </a:r>
            <a:r>
              <a:rPr lang="it-IT" altLang="it-IT" sz="1800" dirty="0">
                <a:latin typeface="Arial" panose="020B0604020202020204" pitchFamily="34" charset="0"/>
              </a:rPr>
              <a:t> </a:t>
            </a:r>
            <a:r>
              <a:rPr lang="it-IT" altLang="it-IT" sz="1800" dirty="0">
                <a:latin typeface="Arial" panose="020B0604020202020204" pitchFamily="34" charset="0"/>
                <a:sym typeface="Wingdings" panose="05000000000000000000" pitchFamily="2" charset="2"/>
              </a:rPr>
              <a:t> I giocatori di carte</a:t>
            </a:r>
          </a:p>
          <a:p>
            <a:pPr marL="285750" indent="-285750" eaLnBrk="1" hangingPunct="1">
              <a:buFont typeface="Wingdings" panose="05000000000000000000" pitchFamily="2" charset="2"/>
              <a:buChar char="Ø"/>
              <a:defRPr/>
            </a:pPr>
            <a:r>
              <a:rPr lang="it-IT" altLang="it-IT" sz="1800" dirty="0">
                <a:latin typeface="Arial" panose="020B0604020202020204" pitchFamily="34" charset="0"/>
              </a:rPr>
              <a:t>25 ottobre 1906: </a:t>
            </a:r>
            <a:r>
              <a:rPr lang="it-IT" altLang="it-IT" sz="1800" dirty="0" smtClean="0">
                <a:latin typeface="Arial" panose="020B0604020202020204" pitchFamily="34" charset="0"/>
              </a:rPr>
              <a:t>Nasce </a:t>
            </a:r>
            <a:r>
              <a:rPr lang="it-IT" altLang="it-IT" sz="1800" b="1" dirty="0">
                <a:latin typeface="Arial" panose="020B0604020202020204" pitchFamily="34" charset="0"/>
                <a:hlinkClick r:id="rId3" action="ppaction://hlinkfile"/>
              </a:rPr>
              <a:t>Primo Carnera</a:t>
            </a:r>
            <a:endParaRPr lang="it-IT" altLang="it-IT" sz="1800" b="1" dirty="0">
              <a:latin typeface="Arial" panose="020B0604020202020204" pitchFamily="34" charset="0"/>
            </a:endParaRPr>
          </a:p>
          <a:p>
            <a:pPr marL="285750" indent="-285750" eaLnBrk="1" hangingPunct="1">
              <a:spcBef>
                <a:spcPct val="0"/>
              </a:spcBef>
              <a:buFont typeface="Wingdings" panose="05000000000000000000" pitchFamily="2" charset="2"/>
              <a:buChar char="Ø"/>
            </a:pPr>
            <a:endParaRPr lang="it-IT" altLang="it-IT" sz="18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novembre </a:t>
            </a:r>
            <a:r>
              <a:rPr lang="it-IT" altLang="it-IT" sz="1800" dirty="0">
                <a:latin typeface="Arial" panose="020B0604020202020204" pitchFamily="34" charset="0"/>
              </a:rPr>
              <a:t>- si conclude l'</a:t>
            </a:r>
            <a:r>
              <a:rPr lang="it-IT" altLang="it-IT" sz="1800" b="1" dirty="0">
                <a:latin typeface="Arial" panose="020B0604020202020204" pitchFamily="34" charset="0"/>
              </a:rPr>
              <a:t>Expo milanese del 1906</a:t>
            </a:r>
            <a:r>
              <a:rPr lang="it-IT" altLang="it-IT" sz="1800" dirty="0">
                <a:latin typeface="Arial" panose="020B0604020202020204" pitchFamily="34" charset="0"/>
              </a:rPr>
              <a:t>, </a:t>
            </a:r>
            <a:r>
              <a:rPr lang="it-IT" altLang="it-IT" sz="1800" dirty="0" smtClean="0">
                <a:latin typeface="Arial" panose="020B0604020202020204" pitchFamily="34" charset="0"/>
              </a:rPr>
              <a:t/>
            </a:r>
            <a:br>
              <a:rPr lang="it-IT" altLang="it-IT" sz="1800" dirty="0" smtClean="0">
                <a:latin typeface="Arial" panose="020B0604020202020204" pitchFamily="34" charset="0"/>
              </a:rPr>
            </a:br>
            <a:r>
              <a:rPr lang="it-IT" altLang="it-IT" sz="1800" dirty="0" smtClean="0">
                <a:latin typeface="Arial" panose="020B0604020202020204" pitchFamily="34" charset="0"/>
              </a:rPr>
              <a:t>che </a:t>
            </a:r>
            <a:r>
              <a:rPr lang="it-IT" altLang="it-IT" sz="1800" dirty="0">
                <a:latin typeface="Arial" panose="020B0604020202020204" pitchFamily="34" charset="0"/>
              </a:rPr>
              <a:t>ha lasciato il parco Sempione e l'acquario; tema: </a:t>
            </a:r>
            <a:r>
              <a:rPr lang="it-IT" altLang="it-IT" sz="1800" dirty="0" smtClean="0">
                <a:latin typeface="Arial" panose="020B0604020202020204" pitchFamily="34" charset="0"/>
              </a:rPr>
              <a:t/>
            </a:r>
            <a:br>
              <a:rPr lang="it-IT" altLang="it-IT" sz="1800" dirty="0" smtClean="0">
                <a:latin typeface="Arial" panose="020B0604020202020204" pitchFamily="34" charset="0"/>
              </a:rPr>
            </a:br>
            <a:r>
              <a:rPr lang="it-IT" altLang="it-IT" sz="1800" dirty="0" smtClean="0">
                <a:latin typeface="Arial" panose="020B0604020202020204" pitchFamily="34" charset="0"/>
              </a:rPr>
              <a:t>i </a:t>
            </a:r>
            <a:r>
              <a:rPr lang="it-IT" altLang="it-IT" sz="1800" dirty="0">
                <a:latin typeface="Arial" panose="020B0604020202020204" pitchFamily="34" charset="0"/>
              </a:rPr>
              <a:t>trasporti, in seguito all'apertura del traforo del </a:t>
            </a:r>
            <a:r>
              <a:rPr lang="it-IT" altLang="it-IT" sz="1800" dirty="0" smtClean="0">
                <a:latin typeface="Arial" panose="020B0604020202020204" pitchFamily="34" charset="0"/>
              </a:rPr>
              <a:t/>
            </a:r>
            <a:br>
              <a:rPr lang="it-IT" altLang="it-IT" sz="1800" dirty="0" smtClean="0">
                <a:latin typeface="Arial" panose="020B0604020202020204" pitchFamily="34" charset="0"/>
              </a:rPr>
            </a:br>
            <a:r>
              <a:rPr lang="it-IT" altLang="it-IT" sz="1800" dirty="0" smtClean="0">
                <a:latin typeface="Arial" panose="020B0604020202020204" pitchFamily="34" charset="0"/>
              </a:rPr>
              <a:t>Sempione</a:t>
            </a:r>
          </a:p>
          <a:p>
            <a:pPr marL="285750" indent="-285750" eaLnBrk="1" hangingPunct="1">
              <a:spcBef>
                <a:spcPct val="0"/>
              </a:spcBef>
              <a:buFont typeface="Wingdings" panose="05000000000000000000" pitchFamily="2" charset="2"/>
              <a:buChar char="Ø"/>
            </a:pPr>
            <a:endParaRPr lang="it-IT" altLang="it-IT" sz="1800" dirty="0" smtClean="0">
              <a:latin typeface="Arial" panose="020B0604020202020204" pitchFamily="34" charset="0"/>
            </a:endParaRPr>
          </a:p>
          <a:p>
            <a:pPr eaLnBrk="1" hangingPunct="1">
              <a:spcBef>
                <a:spcPct val="0"/>
              </a:spcBef>
              <a:buNone/>
            </a:pPr>
            <a:r>
              <a:rPr lang="it-IT" altLang="it-IT" sz="1800" dirty="0" smtClean="0">
                <a:latin typeface="Arial" panose="020B0604020202020204" pitchFamily="34" charset="0"/>
                <a:hlinkClick r:id="rId4" action="ppaction://hlinkfile"/>
              </a:rPr>
              <a:t>Comme </a:t>
            </a:r>
            <a:r>
              <a:rPr lang="it-IT" altLang="it-IT" sz="1800" dirty="0" err="1" smtClean="0">
                <a:latin typeface="Arial" panose="020B0604020202020204" pitchFamily="34" charset="0"/>
                <a:hlinkClick r:id="rId4" action="ppaction://hlinkfile"/>
              </a:rPr>
              <a:t>facette</a:t>
            </a:r>
            <a:r>
              <a:rPr lang="it-IT" altLang="it-IT" sz="1800" dirty="0" smtClean="0">
                <a:latin typeface="Arial" panose="020B0604020202020204" pitchFamily="34" charset="0"/>
              </a:rPr>
              <a:t> </a:t>
            </a:r>
            <a:r>
              <a:rPr lang="it-IT" altLang="it-IT" sz="1800" dirty="0" smtClean="0">
                <a:latin typeface="Arial" panose="020B0604020202020204" pitchFamily="34" charset="0"/>
                <a:hlinkClick r:id="rId5" action="ppaction://hlinkfile"/>
              </a:rPr>
              <a:t>mammeta</a:t>
            </a:r>
            <a:endParaRPr lang="it-IT" altLang="it-IT" sz="1800" dirty="0">
              <a:latin typeface="Arial" panose="020B0604020202020204" pitchFamily="34" charset="0"/>
            </a:endParaRPr>
          </a:p>
        </p:txBody>
      </p:sp>
      <p:sp>
        <p:nvSpPr>
          <p:cNvPr id="24581" name="AutoShape 2"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4582" name="AutoShape 4"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4583" name="AutoShape 6"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4584" name="AutoShape 8"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4585" name="AutoShape 10"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pic>
        <p:nvPicPr>
          <p:cNvPr id="24586" name="Picture 2" descr="http://www.lagobba.it/wp-content/uploads/2014/07/1906_0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28013" y="4707550"/>
            <a:ext cx="2665541" cy="207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4" descr="https://lh3.googleusercontent.com/-ePgcuICWW28/VNR7pp2n19I/AAAAAAAATXI/tmtXbVqRKZE/w640-h400-p-k/flickr_alba_arco_della_pace_milan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1537" y="4707550"/>
            <a:ext cx="2819424" cy="210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nettore 1 3"/>
          <p:cNvCxnSpPr/>
          <p:nvPr/>
        </p:nvCxnSpPr>
        <p:spPr>
          <a:xfrm>
            <a:off x="263352" y="692150"/>
            <a:ext cx="11593288"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026" name="Picture 2" descr="https://artemagazine.it/wp-content/uploads/2017/07/8c8a3eabfddd893f5577e07ee683a6a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5388" y="1124744"/>
            <a:ext cx="4061251" cy="3384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1906 (5)</a:t>
            </a:r>
          </a:p>
        </p:txBody>
      </p:sp>
      <p:sp>
        <p:nvSpPr>
          <p:cNvPr id="24579" name="CasellaDiTesto 2"/>
          <p:cNvSpPr txBox="1">
            <a:spLocks noChangeArrowheads="1"/>
          </p:cNvSpPr>
          <p:nvPr/>
        </p:nvSpPr>
        <p:spPr bwMode="auto">
          <a:xfrm>
            <a:off x="263352" y="804863"/>
            <a:ext cx="115932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buFont typeface="Wingdings" panose="05000000000000000000" pitchFamily="2" charset="2"/>
              <a:buChar char="Ø"/>
              <a:defRPr/>
            </a:pPr>
            <a:r>
              <a:rPr lang="it-IT" altLang="it-IT" sz="1800" dirty="0">
                <a:latin typeface="Arial" panose="020B0604020202020204" pitchFamily="34" charset="0"/>
              </a:rPr>
              <a:t>2 novembre 1906: Nasce </a:t>
            </a:r>
            <a:r>
              <a:rPr lang="it-IT" altLang="it-IT" sz="1800" b="1" dirty="0">
                <a:latin typeface="Arial" panose="020B0604020202020204" pitchFamily="34" charset="0"/>
              </a:rPr>
              <a:t>Luchino Visconti</a:t>
            </a:r>
          </a:p>
          <a:p>
            <a:pPr marL="285750" indent="-285750" eaLnBrk="1" hangingPunct="1">
              <a:buFont typeface="Wingdings" panose="05000000000000000000" pitchFamily="2" charset="2"/>
              <a:buChar char="Ø"/>
              <a:defRPr/>
            </a:pPr>
            <a:endParaRPr lang="it-IT" altLang="it-IT" sz="1800" dirty="0" smtClean="0">
              <a:latin typeface="Arial" panose="020B0604020202020204" pitchFamily="34" charset="0"/>
            </a:endParaRPr>
          </a:p>
          <a:p>
            <a:pPr marL="285750" indent="-285750" eaLnBrk="1" hangingPunct="1">
              <a:buFont typeface="Wingdings" panose="05000000000000000000" pitchFamily="2" charset="2"/>
              <a:buChar char="Ø"/>
              <a:defRPr/>
            </a:pPr>
            <a:r>
              <a:rPr lang="it-IT" altLang="it-IT" sz="1800" dirty="0" smtClean="0">
                <a:latin typeface="Arial" panose="020B0604020202020204" pitchFamily="34" charset="0"/>
              </a:rPr>
              <a:t>17 </a:t>
            </a:r>
            <a:r>
              <a:rPr lang="it-IT" altLang="it-IT" sz="1800" dirty="0">
                <a:latin typeface="Arial" panose="020B0604020202020204" pitchFamily="34" charset="0"/>
              </a:rPr>
              <a:t>novembre 1906: Nasce </a:t>
            </a:r>
            <a:r>
              <a:rPr lang="it-IT" altLang="it-IT" sz="1800" b="1" dirty="0">
                <a:latin typeface="Arial" panose="020B0604020202020204" pitchFamily="34" charset="0"/>
              </a:rPr>
              <a:t>Mario </a:t>
            </a:r>
            <a:r>
              <a:rPr lang="it-IT" altLang="it-IT" sz="1800" b="1" dirty="0" smtClean="0">
                <a:latin typeface="Arial" panose="020B0604020202020204" pitchFamily="34" charset="0"/>
              </a:rPr>
              <a:t>Soldati</a:t>
            </a:r>
          </a:p>
          <a:p>
            <a:pPr marL="285750" indent="-285750" eaLnBrk="1" hangingPunct="1">
              <a:buFont typeface="Wingdings" panose="05000000000000000000" pitchFamily="2" charset="2"/>
              <a:buChar char="Ø"/>
              <a:defRPr/>
            </a:pPr>
            <a:endParaRPr lang="it-IT" altLang="it-IT" sz="1800" dirty="0" smtClean="0">
              <a:latin typeface="Arial" panose="020B0604020202020204" pitchFamily="34" charset="0"/>
            </a:endParaRPr>
          </a:p>
          <a:p>
            <a:pPr marL="285750" indent="-285750" eaLnBrk="1" hangingPunct="1">
              <a:buFont typeface="Wingdings" panose="05000000000000000000" pitchFamily="2" charset="2"/>
              <a:buChar char="Ø"/>
              <a:defRPr/>
            </a:pPr>
            <a:r>
              <a:rPr lang="it-IT" altLang="it-IT" sz="1800" dirty="0" smtClean="0">
                <a:latin typeface="Arial" panose="020B0604020202020204" pitchFamily="34" charset="0"/>
              </a:rPr>
              <a:t>24 </a:t>
            </a:r>
            <a:r>
              <a:rPr lang="it-IT" altLang="it-IT" sz="1800" dirty="0">
                <a:latin typeface="Arial" panose="020B0604020202020204" pitchFamily="34" charset="0"/>
              </a:rPr>
              <a:t>dicembre – avviene la </a:t>
            </a:r>
            <a:r>
              <a:rPr lang="it-IT" altLang="it-IT" sz="1800" b="1" dirty="0">
                <a:latin typeface="Arial" panose="020B0604020202020204" pitchFamily="34" charset="0"/>
              </a:rPr>
              <a:t>prima trasmissione radio</a:t>
            </a:r>
            <a:r>
              <a:rPr lang="it-IT" altLang="it-IT" sz="1800" dirty="0">
                <a:latin typeface="Arial" panose="020B0604020202020204" pitchFamily="34" charset="0"/>
              </a:rPr>
              <a:t> della storia, realizzata dal canadese </a:t>
            </a:r>
            <a:r>
              <a:rPr lang="it-IT" altLang="it-IT" sz="1800" dirty="0" err="1">
                <a:latin typeface="Arial" panose="020B0604020202020204" pitchFamily="34" charset="0"/>
              </a:rPr>
              <a:t>Reginald</a:t>
            </a:r>
            <a:r>
              <a:rPr lang="it-IT" altLang="it-IT" sz="1800" dirty="0">
                <a:latin typeface="Arial" panose="020B0604020202020204" pitchFamily="34" charset="0"/>
              </a:rPr>
              <a:t> </a:t>
            </a:r>
            <a:r>
              <a:rPr lang="it-IT" altLang="it-IT" sz="1800" dirty="0" err="1">
                <a:latin typeface="Arial" panose="020B0604020202020204" pitchFamily="34" charset="0"/>
              </a:rPr>
              <a:t>Fessenden</a:t>
            </a:r>
            <a:r>
              <a:rPr lang="it-IT" altLang="it-IT" sz="1800" dirty="0">
                <a:latin typeface="Arial" panose="020B0604020202020204" pitchFamily="34" charset="0"/>
              </a:rPr>
              <a:t> dal </a:t>
            </a:r>
            <a:r>
              <a:rPr lang="it-IT" altLang="it-IT" sz="1800" dirty="0" err="1">
                <a:latin typeface="Arial" panose="020B0604020202020204" pitchFamily="34" charset="0"/>
              </a:rPr>
              <a:t>Massachussetts</a:t>
            </a:r>
            <a:r>
              <a:rPr lang="it-IT" altLang="it-IT" sz="1800" dirty="0">
                <a:latin typeface="Arial" panose="020B0604020202020204" pitchFamily="34" charset="0"/>
              </a:rPr>
              <a:t>, durante la quale venne trasmessa </a:t>
            </a:r>
            <a:r>
              <a:rPr lang="it-IT" altLang="it-IT" sz="1800" dirty="0">
                <a:latin typeface="Arial" panose="020B0604020202020204" pitchFamily="34" charset="0"/>
                <a:hlinkClick r:id="rId3" action="ppaction://hlinkfile"/>
              </a:rPr>
              <a:t>musica</a:t>
            </a:r>
            <a:r>
              <a:rPr lang="it-IT" altLang="it-IT" sz="1800" dirty="0">
                <a:latin typeface="Arial" panose="020B0604020202020204" pitchFamily="34" charset="0"/>
              </a:rPr>
              <a:t> e fu letto un passaggio della Bibbia</a:t>
            </a:r>
          </a:p>
          <a:p>
            <a:pPr eaLnBrk="1" hangingPunct="1">
              <a:buNone/>
              <a:defRPr/>
            </a:pPr>
            <a:endParaRPr lang="it-IT" altLang="it-IT" sz="1800" dirty="0">
              <a:latin typeface="Arial" panose="020B0604020202020204" pitchFamily="34" charset="0"/>
            </a:endParaRPr>
          </a:p>
        </p:txBody>
      </p:sp>
      <p:sp>
        <p:nvSpPr>
          <p:cNvPr id="24581" name="AutoShape 2"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4582" name="AutoShape 4"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4583" name="AutoShape 6"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4584" name="AutoShape 8"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4585" name="AutoShape 10"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cxnSp>
        <p:nvCxnSpPr>
          <p:cNvPr id="14" name="Connettore 1 3"/>
          <p:cNvCxnSpPr/>
          <p:nvPr/>
        </p:nvCxnSpPr>
        <p:spPr>
          <a:xfrm>
            <a:off x="263352" y="692150"/>
            <a:ext cx="11593288"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295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1907</a:t>
            </a:r>
          </a:p>
        </p:txBody>
      </p:sp>
      <p:sp>
        <p:nvSpPr>
          <p:cNvPr id="26627" name="CasellaDiTesto 2"/>
          <p:cNvSpPr txBox="1">
            <a:spLocks noChangeArrowheads="1"/>
          </p:cNvSpPr>
          <p:nvPr/>
        </p:nvSpPr>
        <p:spPr bwMode="auto">
          <a:xfrm>
            <a:off x="407368" y="908050"/>
            <a:ext cx="11449271"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&gt; </a:t>
            </a:r>
            <a:r>
              <a:rPr lang="it-IT" altLang="it-IT" sz="1800" b="1" dirty="0">
                <a:latin typeface="Arial" panose="020B0604020202020204" pitchFamily="34" charset="0"/>
              </a:rPr>
              <a:t>Mondadori</a:t>
            </a:r>
            <a:r>
              <a:rPr lang="it-IT" altLang="it-IT" sz="1800" dirty="0">
                <a:latin typeface="Arial" panose="020B0604020202020204" pitchFamily="34" charset="0"/>
              </a:rPr>
              <a:t>: maggiore casa editrice italiana, fondata da Arnoldo Mondadori, ora di proprietà Fininvest, dopo turbolenta contesa con De </a:t>
            </a:r>
            <a:r>
              <a:rPr lang="it-IT" altLang="it-IT" sz="1800" dirty="0" smtClean="0">
                <a:latin typeface="Arial" panose="020B0604020202020204" pitchFamily="34" charset="0"/>
              </a:rPr>
              <a:t>Benedetti</a:t>
            </a:r>
            <a:endParaRPr lang="it-IT" altLang="it-IT" sz="1800" dirty="0">
              <a:latin typeface="Arial" panose="020B0604020202020204" pitchFamily="34" charset="0"/>
            </a:endParaRP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&gt; </a:t>
            </a:r>
            <a:r>
              <a:rPr lang="it-IT" altLang="it-IT" sz="1800" b="1" dirty="0">
                <a:latin typeface="Arial" panose="020B0604020202020204" pitchFamily="34" charset="0"/>
              </a:rPr>
              <a:t>Negroni</a:t>
            </a:r>
            <a:r>
              <a:rPr lang="it-IT" altLang="it-IT" sz="1800" dirty="0">
                <a:latin typeface="Arial" panose="020B0604020202020204" pitchFamily="34" charset="0"/>
              </a:rPr>
              <a:t>: fondata da Pietro Negroni a Cremona, sede in </a:t>
            </a:r>
            <a:r>
              <a:rPr lang="it-IT" altLang="it-IT" sz="1800" dirty="0" err="1">
                <a:latin typeface="Arial" panose="020B0604020202020204" pitchFamily="34" charset="0"/>
              </a:rPr>
              <a:t>pv</a:t>
            </a:r>
            <a:r>
              <a:rPr lang="it-IT" altLang="it-IT" sz="1800" dirty="0">
                <a:latin typeface="Arial" panose="020B0604020202020204" pitchFamily="34" charset="0"/>
              </a:rPr>
              <a:t> di Verona, ora gruppo AIA, celebre il </a:t>
            </a:r>
            <a:r>
              <a:rPr lang="it-IT" altLang="it-IT" sz="1800" dirty="0">
                <a:latin typeface="Arial" panose="020B0604020202020204" pitchFamily="34" charset="0"/>
                <a:hlinkClick r:id="rId3" action="ppaction://hlinkfile"/>
              </a:rPr>
              <a:t>motivetto</a:t>
            </a:r>
            <a:r>
              <a:rPr lang="it-IT" altLang="it-IT" sz="1800" dirty="0">
                <a:latin typeface="Arial" panose="020B0604020202020204" pitchFamily="34" charset="0"/>
              </a:rPr>
              <a:t> del maestro Pier Emilio </a:t>
            </a:r>
            <a:r>
              <a:rPr lang="it-IT" altLang="it-IT" sz="1800" dirty="0" smtClean="0">
                <a:latin typeface="Arial" panose="020B0604020202020204" pitchFamily="34" charset="0"/>
              </a:rPr>
              <a:t>Bassi, </a:t>
            </a:r>
            <a:r>
              <a:rPr lang="it-IT" altLang="it-IT" sz="1800" dirty="0" smtClean="0">
                <a:latin typeface="Arial" panose="020B0604020202020204" pitchFamily="34" charset="0"/>
                <a:hlinkClick r:id="rId4" action="ppaction://hlinkfile"/>
              </a:rPr>
              <a:t>ripreso</a:t>
            </a:r>
            <a:r>
              <a:rPr lang="it-IT" altLang="it-IT" sz="1800" dirty="0" smtClean="0">
                <a:latin typeface="Arial" panose="020B0604020202020204" pitchFamily="34" charset="0"/>
              </a:rPr>
              <a:t> svariate volte</a:t>
            </a:r>
            <a:endParaRPr lang="it-IT" altLang="it-IT" sz="1800" dirty="0">
              <a:latin typeface="Arial" panose="020B0604020202020204" pitchFamily="34" charset="0"/>
            </a:endParaRPr>
          </a:p>
          <a:p>
            <a:pPr eaLnBrk="1" hangingPunct="1">
              <a:spcBef>
                <a:spcPct val="0"/>
              </a:spcBef>
              <a:buFontTx/>
              <a:buNone/>
            </a:pPr>
            <a:endParaRPr lang="it-IT" altLang="it-IT" sz="1600" dirty="0">
              <a:latin typeface="Arial" panose="020B0604020202020204" pitchFamily="34" charset="0"/>
            </a:endParaRPr>
          </a:p>
          <a:p>
            <a:pPr eaLnBrk="1" hangingPunct="1">
              <a:spcBef>
                <a:spcPct val="0"/>
              </a:spcBef>
              <a:buFontTx/>
              <a:buNone/>
            </a:pPr>
            <a:endParaRPr lang="it-IT" altLang="it-IT" sz="1600" dirty="0">
              <a:latin typeface="Arial" panose="020B0604020202020204" pitchFamily="34" charset="0"/>
            </a:endParaRPr>
          </a:p>
          <a:p>
            <a:pPr eaLnBrk="1" hangingPunct="1">
              <a:spcBef>
                <a:spcPct val="0"/>
              </a:spcBef>
              <a:buFontTx/>
              <a:buNone/>
            </a:pPr>
            <a:endParaRPr lang="it-IT" altLang="it-IT" sz="1600"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&gt; </a:t>
            </a:r>
            <a:r>
              <a:rPr lang="it-IT" altLang="it-IT" sz="1800" b="1" dirty="0">
                <a:latin typeface="Arial" panose="020B0604020202020204" pitchFamily="34" charset="0"/>
              </a:rPr>
              <a:t>Perugina</a:t>
            </a:r>
            <a:r>
              <a:rPr lang="it-IT" altLang="it-IT" sz="1800" dirty="0">
                <a:latin typeface="Arial" panose="020B0604020202020204" pitchFamily="34" charset="0"/>
              </a:rPr>
              <a:t>: fondata da Francesco Buitoni, Annibale e Luisa Spagnoli </a:t>
            </a:r>
          </a:p>
          <a:p>
            <a:pPr eaLnBrk="1" hangingPunct="1">
              <a:spcBef>
                <a:spcPct val="0"/>
              </a:spcBef>
              <a:buFontTx/>
              <a:buNone/>
            </a:pPr>
            <a:r>
              <a:rPr lang="it-IT" altLang="it-IT" sz="1800" dirty="0">
                <a:latin typeface="Arial" panose="020B0604020202020204" pitchFamily="34" charset="0"/>
              </a:rPr>
              <a:t>e altri come fabbrica di confetti; negli anni '20 si allea con la Buitoni: </a:t>
            </a:r>
          </a:p>
          <a:p>
            <a:pPr eaLnBrk="1" hangingPunct="1">
              <a:spcBef>
                <a:spcPct val="0"/>
              </a:spcBef>
              <a:buFontTx/>
              <a:buNone/>
            </a:pPr>
            <a:r>
              <a:rPr lang="it-IT" altLang="it-IT" sz="1800" dirty="0">
                <a:latin typeface="Arial" panose="020B0604020202020204" pitchFamily="34" charset="0"/>
              </a:rPr>
              <a:t>Giovanni (figlio di Francesco) è contemporaneamente AD dell'una e </a:t>
            </a:r>
          </a:p>
          <a:p>
            <a:pPr eaLnBrk="1" hangingPunct="1">
              <a:spcBef>
                <a:spcPct val="0"/>
              </a:spcBef>
              <a:buFontTx/>
              <a:buNone/>
            </a:pPr>
            <a:r>
              <a:rPr lang="it-IT" altLang="it-IT" sz="1800" dirty="0">
                <a:latin typeface="Arial" panose="020B0604020202020204" pitchFamily="34" charset="0"/>
              </a:rPr>
              <a:t>presidente dell'altra, ed anche amante di Luisa Spagnoli; leggenda </a:t>
            </a:r>
          </a:p>
          <a:p>
            <a:pPr eaLnBrk="1" hangingPunct="1">
              <a:spcBef>
                <a:spcPct val="0"/>
              </a:spcBef>
              <a:buFontTx/>
              <a:buNone/>
            </a:pPr>
            <a:r>
              <a:rPr lang="it-IT" altLang="it-IT" sz="1800" dirty="0">
                <a:latin typeface="Arial" panose="020B0604020202020204" pitchFamily="34" charset="0"/>
              </a:rPr>
              <a:t>vuole che il </a:t>
            </a:r>
            <a:r>
              <a:rPr lang="it-IT" altLang="it-IT" sz="1800" b="1" dirty="0">
                <a:latin typeface="Arial" panose="020B0604020202020204" pitchFamily="34" charset="0"/>
                <a:hlinkClick r:id="rId5" action="ppaction://hlinkfile"/>
              </a:rPr>
              <a:t>Bacio Perugina</a:t>
            </a:r>
            <a:r>
              <a:rPr lang="it-IT" altLang="it-IT" sz="1800" dirty="0">
                <a:latin typeface="Arial" panose="020B0604020202020204" pitchFamily="34" charset="0"/>
                <a:hlinkClick r:id="rId5" action="ppaction://hlinkfile"/>
              </a:rPr>
              <a:t> </a:t>
            </a:r>
            <a:r>
              <a:rPr lang="it-IT" altLang="it-IT" sz="1800" dirty="0">
                <a:latin typeface="Arial" panose="020B0604020202020204" pitchFamily="34" charset="0"/>
              </a:rPr>
              <a:t>fu una invenzione di Luisa Spagnoli e </a:t>
            </a:r>
          </a:p>
          <a:p>
            <a:pPr eaLnBrk="1" hangingPunct="1">
              <a:spcBef>
                <a:spcPct val="0"/>
              </a:spcBef>
              <a:buFontTx/>
              <a:buNone/>
            </a:pPr>
            <a:r>
              <a:rPr lang="it-IT" altLang="it-IT" sz="1800" dirty="0">
                <a:latin typeface="Arial" panose="020B0604020202020204" pitchFamily="34" charset="0"/>
              </a:rPr>
              <a:t>che avesse l'abitudine di scrivere brevi messaggi al suo amante </a:t>
            </a:r>
          </a:p>
          <a:p>
            <a:pPr eaLnBrk="1" hangingPunct="1">
              <a:spcBef>
                <a:spcPct val="0"/>
              </a:spcBef>
              <a:buFontTx/>
              <a:buNone/>
            </a:pPr>
            <a:r>
              <a:rPr lang="it-IT" altLang="it-IT" sz="1800" dirty="0">
                <a:latin typeface="Arial" panose="020B0604020202020204" pitchFamily="34" charset="0"/>
              </a:rPr>
              <a:t>Giovanni Buitoni avvolgendoli attorno ai cioccolatini che poi gli </a:t>
            </a:r>
          </a:p>
          <a:p>
            <a:pPr eaLnBrk="1" hangingPunct="1">
              <a:spcBef>
                <a:spcPct val="0"/>
              </a:spcBef>
              <a:buFontTx/>
              <a:buNone/>
            </a:pPr>
            <a:r>
              <a:rPr lang="it-IT" altLang="it-IT" sz="1800" dirty="0">
                <a:latin typeface="Arial" panose="020B0604020202020204" pitchFamily="34" charset="0"/>
              </a:rPr>
              <a:t>mandava perché li ispezionasse. Il direttore artistico Federico </a:t>
            </a:r>
          </a:p>
          <a:p>
            <a:pPr eaLnBrk="1" hangingPunct="1">
              <a:spcBef>
                <a:spcPct val="0"/>
              </a:spcBef>
              <a:buFontTx/>
              <a:buNone/>
            </a:pPr>
            <a:r>
              <a:rPr lang="it-IT" altLang="it-IT" sz="1800" dirty="0">
                <a:latin typeface="Arial" panose="020B0604020202020204" pitchFamily="34" charset="0"/>
              </a:rPr>
              <a:t>Seneca si ispirò a questa inconfessata storia d'amore ed a </a:t>
            </a:r>
            <a:r>
              <a:rPr lang="it-IT" altLang="it-IT" sz="1800" i="1" dirty="0">
                <a:latin typeface="Arial" panose="020B0604020202020204" pitchFamily="34" charset="0"/>
              </a:rPr>
              <a:t>Il bacio </a:t>
            </a:r>
          </a:p>
          <a:p>
            <a:pPr eaLnBrk="1" hangingPunct="1">
              <a:spcBef>
                <a:spcPct val="0"/>
              </a:spcBef>
              <a:buFontTx/>
              <a:buNone/>
            </a:pPr>
            <a:r>
              <a:rPr lang="it-IT" altLang="it-IT" sz="1800" dirty="0">
                <a:latin typeface="Arial" panose="020B0604020202020204" pitchFamily="34" charset="0"/>
              </a:rPr>
              <a:t>di Francesco </a:t>
            </a:r>
            <a:r>
              <a:rPr lang="it-IT" altLang="it-IT" sz="1800" dirty="0" err="1">
                <a:latin typeface="Arial" panose="020B0604020202020204" pitchFamily="34" charset="0"/>
              </a:rPr>
              <a:t>Hayez</a:t>
            </a:r>
            <a:r>
              <a:rPr lang="it-IT" altLang="it-IT" sz="1800" dirty="0">
                <a:latin typeface="Arial" panose="020B0604020202020204" pitchFamily="34" charset="0"/>
              </a:rPr>
              <a:t> per il confezionamento del celebre cioccolatino.</a:t>
            </a: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endParaRPr lang="it-IT" altLang="it-IT" sz="1800" dirty="0">
              <a:latin typeface="Arial" panose="020B0604020202020204" pitchFamily="34" charset="0"/>
            </a:endParaRPr>
          </a:p>
        </p:txBody>
      </p:sp>
      <p:sp>
        <p:nvSpPr>
          <p:cNvPr id="26629" name="AutoShape 2"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6630" name="AutoShape 4"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6631" name="AutoShape 6"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6632" name="AutoShape 8"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6634" name="AutoShape 15" descr="data:image/jpeg;base64,/9j/4AAQSkZJRgABAQAAAQABAAD/2wCEAAkGBxQTEhUUEhQUFhQXGBwYGBUXGRgXHBocHRcYHBoYHBgcHyggGBolHBgXITEhJSkrLi4uHB8zODMsNygtLisBCgoKDg0OGxAQGywkICQsLCwsLCwsLCwsLCwsLCwsLCwsLCwsLCwsLCwsLCwsLCwsLCwsLCwsLCwsLCwsLCwsLP/AABEIAPsAyQMBIgACEQEDEQH/xAAcAAABBQEBAQAAAAAAAAAAAAAEAgMFBgcBAAj/xABDEAABAwIEAwQHBgMGBgMAAAABAAIRAyEEEjFBBVFhInGBkQYTobHB0fAHFCMyQuFSYnIkU4KSsvEVM3OiwtJjo8P/xAAZAQADAQEBAAAAAAAAAAAAAAACAwQBAAX/xAAkEQACAgICAgMAAwEAAAAAAAAAAQIRAyEEMRJBEyIyBVFh8P/aAAwDAQACEQMRAD8Ax+o+5jmkkrzguFGYz0roK4EvKsOOApRXcqU1ixsKhElelOikUo0uiyzaBySkynzTTT2LUzGhErsroC7lWnJCCUZgHwUI5qP4ZSm6yXRsewrGsIfOYEkCbEAchc3tuncOXbHa/wBSn+IUJd2b2b7k7QpZYmxOpgpQ/ocwlaOZPUfuiqRLjq0Dnf5pinRvuR4hEUxe4M307lhrGuJYYvAggX2HTUyVD1cG82c6x5X+KsziY/LPJNNoNJkwABcd6B6Zqd9lQrcPdNiT4R8U2MC7cFW6tSZctjuXKgaW6I/kYPxxZV/uBjX3oV+HIKuFXCiNFDY6gA6y5TdmvHFgVF74yfpP7fJE/dv5vYUmR7F2/RbZviRBXF1+q4nkZ5OtCalF0Kd29fksZqOspTbuRDaVxKJwtMTB6e4J6pTvpdCw0DGnHzXjRlSDGCwvql0qMTOoXWaRFShCZdRUxiGXTNSnpI7lpxEGldcy+9SX3cEpp4geK40jarCpPhDJAHX4ofE0T4KQ4HTtf6uUMno5LZMYxnbEcm+4J1p7JJtZOcRpjM2/6W/um3kSJuEldDRuiCSY8ucp6pqIEnr3FOYYAOJnyKecAXTYEnpy/wB1yOsTTdEE80itSgkdzvaia5aGiTqQJ67DvKQLukDXv8Fj7OiM/dZHgmqtC06RBUqHDrJEIctaBEe9dYQI5p71EYqhmdJ0F1YKki23f9c1FV9TFwVqZqIKrT7RjTVJzHqj8Sy4jqk+r6fXmts6ivHVJculcVJCeUxh6VmW1E+xQ6slClLaXUD3BCwoi6DBMkmQBA6QLp4UyTKeoYffnHuCKEeSBsIHpYcx3FLqU+1MzIT1GlM8+SXTpC2x0XGgtWiNwg61HQa8lJVqF7z0Kaq0gCBr1CJHEeMOQTIAt3of1czPPkpdxEuHRAUnAucyNBIOm8OnqCESNsBqNIHRSPBKMx4+8r2KpCIlS3o/h7M8fign0cmSdTDA5LaMAhOMwJvYGxIHL6sj30fyjS3xKksNQGYjoAPap70HshPUQBba6W9vOYGw3R9XcDUofENNiY5Fcmb6GcRQGUWuC33i/emDQaJjQJ+rUGW8TO3uTuHAiy5mpDQoSAhsSzLeL6/JS8ACFH4sdoQhQdAeIq2EDb2oTEU5FtgpJ1GQAuOwwy25ojSr45kRPVNwEdj6JkcvLmmfUjmisLxKSV4ldcVxVHmnlcKWH7NHq1v+kfNU9XsUvwcI7nSbPgEMg4HcM2Y5W/0iyebR1PknMBT7APd7kQWCPilhicNRkbLvqxLjpEInDtskDUjwXI4FxunXZB+pKk6rRz+oTQGUQLz4WWmgtKjeSFAY1/qcVJByuE9IIh0c7g+JVoqVNZt1Vc49Fb1Yow+owmY2ETB/yoomNNhddw1aQRzUr6MYtv5QQXAmBN9duaZwWDcaLC2M2WA4gGALCAeQAHmoHHcKrB5c5zpEX0PhHXyS3Ly0O+PVmm17Fpyxa09+qKw3rMtmgzuD3qC9EeJOxFLK85qlI5HfzDVjj7ieYKtNMQ2IAPPmkPWmYR4a7lcbSPgEPXouI0gnS9lONpS4wLQJ9oShhgLnnYDpuh8qDSKliMPU5NvcEkjS+oaYFk9lLTYCDA199lNcRZAnWbKILJO+q67YSQ4xpHUDqffCFd6x3bNNtMSRBeSbEtkwIgxKk6bAB8/rRM4p8Ad4FtbmPits5EeQ4C+Xzdb/ALUh1V3Jsf1O/wDVPVqRnSOnO6aLZJiyM4geLVDmiG9+Y+7KgYdzZ5u+SleJ0DA70D6nvXBropDtVxKeElWHmHFolBs4bBzf8JvuWdrUcKwfdMH/ANFp7uygmHA5gR+Hbk33J6pS2/ZOcOpSzwbPkjPu5m6U2MQKxtvBefQvJ3HtUi3CwNNEsUd9RFrfV1yezSHq0o28F6pT56jyUtUwwkTtz1VrpejgbSa5t4Ie+93Na15DAf4S405FrArJy8dhRVswz0v4g7P6sGBAJjclRvo/xAUahLtHQJ5XkG/W/gn+I4Gq+m7FYl5aXPLabXAl1QjWBbKwaZuYNlCJySaoU5OMkzTeA40FpY6czXEtJiHN2LY/T7RN0Dx+sRMDyBVY4JxCo3sBrXtAJhxykc8rhcHuU/T4xSd2XEj+WoII7ntse4jxSZRplsMilAR6CcUFDFhtQgMrdkuNsrplhPIaj/EFstKkIPnHSet1kmFwGHqva2mQ+rqGMGd3+Vsn4BS/CvtCFKsMPXAa1v4frQQ7KdO2IiObgTBlBNeXQtrxZo1MwSeg/wDL9k3SdfKOvRcrVBcXkge83Q5eT+UXE/RUzGKLFcSoAw2NdZ7lDhobYfXLRS+IcSz80GOf1dRtVm5M3t9eC2JzQmnSkd/ND1SWx5/BSBFtDEbb2UdUJI09w3RrZlDFZ0uk8kwadxy+t0ThQJT1emJsEZ1ELxCl2YNuvJCfdG/zez5KT4kIiVHet6e1EaZm9J70qoLnvSXKw80StWwjP7Lgwf7lh82BZUtZwbP7Lgif7mmP+xLyDMYTw6kIH9LfcpNlImzf9kxwykcumjW+4/JSeG00sVO3sbR6nhjH1qmawIiNhqdFJs5dFVMViDnIqmCDEEw0GeXldC50OxYXN0D8XxNap2KDmsZHbrauPRg2H83ktHxHEzheDtrkSaeGpmNZhrb+V1RsGxpqsa+che0OjWCRPXSVN+nnDT93cKQcXkFrGgk2IjL5WgclsE5jOTGGGkuzJuPVX4qp67EuLqjhYaBrf0sA5BQWNwjW6Eqex9M5pc0hwbJa8FuURq8G7QOWqkPQP0KdxOu41HvbQpwXFrYzTmhrSbN/Lc31FrpsHSBzRgl0Qnot6P4vEOzYen+GDDqr+zTECTJ3PQSr96OcIwhrZctPE1J/Eqvk0mgROQG2aRAiT1Wr0eH06bGUWZadNrcrGtFhAsFRsbwqpjHMAcWGxhz3tkWJgNdBcBsYlJyOT7VHYJQSq/8Av8A/SN1DhjKmIw7Wtq1+wLDsCJcRGggNtzhYliHZjJ1OvXqtQ+1lrKQo4VrRkA9YCXHM3L+b80/m0F999Vlz3ZnTYSbcgNh3AJvHX1sVyZW6RtP2cY11fA08xzOpl1ImZMNgtn/CQFZgA0xPW3foqd9l9U/dMnqywsce1BipmMzJsXbGNoV2bRBI11uo8mpsrgvorEVKQ1P11Qldt9tRE94GyI45gw6k4AuaSDDmmCLaj3pVDAMDYjNEXdLjI0JJ3shs5oar5b7QN5UHVBkjkbqwNom/uMJDsI2CSAN9B9TZEpUDRCUqcae0Jwi8FPYpjSJAHeLaoR1AZtNvgExbBI/igLiABsfNRf3J3Nvl+6l8TQEflH1OqAjoPrwRWbRllQXPem049tykK88s4tmwNOMNw+NPU0z50wSsaAW1cNE4bh3SjTH/ANQSc3SG4yT4VRtbQtZ8VKVKJAFvAR4Jrg+FjWPys9zlNCiNdOvf0UkpFEUQ5YZkjz6KI9I+HUyWVZuDBbFnETDukW77K01mjNz5fXNUD0641lfltLRljluT8PBd3odh/VhvoliGVMbRYO2SXmIs3KxxBdOwdHjC0vi9X1LWtpNGd7g0bazHWIDvI+NB+xvhALq2Jqkuqw0N2DWukwOsAT4q58ZxpZV7NMvquEMgTGXMJ3Nsx2/UqccF0T8vI5Tv+gPivofSxBZUxbW1HgQ+CWh7RcAlsEgOmAbXdzUvgmU6DQykGsYP0NaA0eUT3rK/ST7RKtKo+iynmeLOJvB1IJMCRyiyi/Rj0pxeOr+pL355sGABrR+p7ngSGjkLkxBGqoUILolbyNb6/wBNj4pUHq9SS45W5bHNBuORABM8gVW+L4QiHMeWlokEWiO4iFJcKwLqLCHvdVMkl1Qw4SBMNaCALDUqH49xQMBFp+oQuCloxTcXaM3+0fiFStDnlpNNpY58BpIdGo1O3kqAx2UyINu+Fa/Siu1znzdxgAbSd+/5qouEFBjjSofkl00aj9kmNc+lWpOeXBjmuYCZyhwdOujZbMLR6TvyysO+zXiHqsdTBMNqg03eN2n/ADAea22jiWxzvp469Ao+RGplmCflA7j2SDebaeBREQHC99x8EJj60B0SbWiTttCWK8ZtDJMGZSBjHK+g5RED3Jt757MwNPrzSnvBEZgmazxAvf61RIC2MYqkwgA6Tr7ENSw4JPKYCbxuInMB0iNLL2AxJOYDX4/BMXQILiqAgqMyHkVN4tsjx96Ehq2w6MVrak9U00Iioy/15rjGQvSPLEZLLfeDUf7Lw0c6dId/4WnxWBkarf8AhlQfdeHmfy06fImfUgCFPyOkNxeyWwFLW/6WGOVnKS9XYkg6IThLIe4GZys6XGcfJTFeMp17goZt2UoBbh5mNjos39MeFBtZxOWHEvvuJuB3H4LSaTtPbqql6b0W1TH8sgxocxusi2mUYf1QX9nGNbTeWPOX1rQWzu6Scs84Om6unE8UyjTfVdDYDpcdhc68llNR0xFog21BEQZ6Rsqt6QcZxeNxTcPVrPdRZByABoMEGXBoGYzGvRUQk2qM5XH+6kvdAHGaoY/kfVOcf6nmT4rSPsJ4Dkw1TFPEOrnsmL5GkxfkTJ8RyVP4F6Ku4nxBzLjD0QPXPHLam07OdfuAJ5LdPuZo0gyjlYxjQ1rWgS0AWAc4x4lpVGLUSLlSuVL0D8UIAOg6mTz2lZbxqmDUcQ6ZP1urDx/HVM0feKsmCWGpRMC40Yxro6wqXx7ibaDHOdcmwG5KqrxiRLcirekwDYj955KrIjGYt1Rxc83Ps6JgBKSHydh3BH5a9J38L2u8nA/BfRLaXa08YtvAXzpgxFQXX0XgXl9JrtM1Nr7/ANI3UfK9FmDSoXUtE6n90ihQGcuiRa1ouF0VjtHiiaBzTljra1vBRspO16TY07lH1rRAUm+sADtzlQ/F8Y2mwmRPhzRRFt0B4usKbXZjImyiP+LBpMNN+aBxtcuMEyEE6oJ5qlQA8iZr8Tt+UBCf8U/lH14oCtVEaoXwHtReCO8mUtlLNdcFK1xEKSw1GWCOt/8AEV7E0JaSP0iSvQo8+yHrG6+g/R+2EwUahlPzDBPsK+fKzeS+huEkHD4KLfgsOg19W287n5qTkdIdi9k1hCcsiNB7ypd57Pt20UVw10tHPK2T5+1EOrkGbnooJdlFWIqMEGdOn13KpelFn/4G+8/NXRthdUf0xnODGoi+8H9wuS2UYH9yGc6QVUsOXfeMQ9jS55LKVNouXPcbNHWYVoL7coQ/2UYH7xjyTOWm6pWJtckNpsb7XnwVGKNtjeVk8Ypmk+g/A3YTBU6bSG1D267m5XF1U/nh5sctmaH8qXxOo/MWivUzABzoDDlbMD8zCASdOcO5K2BoAsAANANlXMVw1zKWJqwXVqxc/qA1pFNg7viVZFKzxJNmf8eq4gkgxUaw5czQ5tTNkacrpJpkZnCbNIg87Zp6TVpfmeCQQWAEFuU/xAb26raePjKcQ1pEj1dWL3DpZPQtIpnxVD9LcG0VKlMizvyz/MC9p8mkz/MmNWgYSpmYOEdV2kwkwNVJ0sE10g2PMahN0sK6k+Hbgwdj3deiV5roqlx5Rp+hqiRmat04BUDsLQMCPViSROgj4LDaDe0to9CzmwVLoHN02Dz8lPyPyijEiTqU2kGzLHdoMHY6WMz7E3haUk3O8zHfvp3JGJfEQTJ25CefLWy5UqRc6m5+SkY8JcaQaS5jZGoht/JUrjdRtR0huUA6N7PuRXEeJlx6AQPNQmJrHQRdPxwoTN2IcxsG2vNBsohptEE/BP8ArbAbiySBadrpqAZ1zQkZ28gludYdyRKI5EPw6q4vDZETEaAXklSYEkjmI9irdOu5jpBuDPj9Sprh+Lztk6jXqrEyBkDl16SvoXhLYw2C/wCkz2sbf3rDONUmtaHAQ4m/W2sc1t/Bh+BguRpM8yGfNS8laQ/F7J/ho7PgPcni86Wg/JN4IQ21rN9yccdZP1CgfZShVapE36KmelQlzWi+Ud2sn4BXHEOsbTZUrjlWalToYHgB+66I/ArkQOIf2X7W+Csn2GcNijWrk3e8MjkAMxv1zt8uqqvExFN3dPmFffsatg6g2Fb/APCjKsw+xfOekXyoyRB0UTx7FxTfGwIB6xfyXeK4l9g05WnV2nt2ULxOuHS1rmflJyg9owDtF/Ayq4QdnkzmqBsbh2vpYioYE0qRk7wwOgc7rK/SzEZfuVRzi4ZQyejXlpHWACO5XLGcbqf8Ppimf+bh6Yc7tTlLBLQJgauaTy81mHpXiy6k1smKT3xOxJzf+SZ4tdmRabGcZSNJ7p2cQfmrNg+HU8RhmW533mdVC8WZNao0/qbPO8A+9H+j+JdhahoVh+YB7DsQWggg7tIM+ah5UH3E93+Myxf1ydMr+K4a+jVyP3u12xHzWqfZ+f7NBP5XEe53xVV4tmxLmUaLM1Q9posDbW5sBAOquXovwmrhqJbVjO52YgGctgPzC022SZzvHvsLLijjyNQeiUNJrsrnEwJsB+boZ2kSq9xfFwMu3MalWaszK12bYfXwWf8AE8TLjfRLxq2Jm6GsVzOnIexReLdGWdZ1RFeucmo7lHYiuDF7zfyVKQhsedsZ1uncPvZANxA30RFPFjqiowdr1ZCble9YOn0EJ956BcaV19z4qT9H5zxsRf239iiXTJT2Fxz6RlhgkQZE7qhETJ30lpQxv9XwW0cJE0MDP9xSI/y018/4ri1SoBngx0A2j3Lf+Ekihgg4QfU0xz/SyyRyX0OwrsnsEIb/AJb+CdqXkJPCTLO7L/pCJqNGu686XZTEHe2GydI81Qq1WXPmxzO85K0Mtnbw7lU/SXhsEupgyNQBqBv4af7LYsfglUiicTqudTjTorv9k0/cqoJJH3h+hMf8ukNtrbqjcUIDDfcWvzVo+zjGFuCqcjiKl+oDB87r0OOrZLz39UW/i1QknSBuSB4XN1APxTg6abspuDEGRBkXB1TOOrkuJJBnkZ+CCxbiGu/pPnC9GK9HkMh6tQjBUQdcsR42HdCz3jLrVp/jafAtH/qr1xDENNOkGTGRjnA7OLG5mjm2VQuJmalQHQ5T4AwsyPQ3GqJPiFX8dn+Fp8W3QvFMW99UFzjLGsa3o1rWhoHgk8TrXa7W7Sdh5L3ER2gf5R7CR8FLlRfxnui1/ZviM2LzvMnK4Dy/dawarb6CxP7dFlv2WYXNXe4iQ1hPjIAHvWh1TuBc6wduXhzXm5v1R6DBeOYnLQcRvbzlZtiK0naZ9is3pfxDshosNYtbvVExOJkjYpmKOifI9jlet1UfiK4Ed/wTdfEckE+pLgqUhDkGtxIkbBOeuE2KtvBMJTFGnnpMcYkktE+aPOBpESxrQeoaPbp7ktz2MUSkteIsV6O/yVqxVHLbLHgEPHct8jqKecC9ziYsTCddwo3nuVxxfDQHQDoZMe5IrYMKvRDsguA8CbVrU2GLuEkgkRqZjaAVrFKvV9bSHqobJDHsc1zbCQMtosN487KteiYy1pBy9kgHnpI6W3Vka2t94Y402lgkDKWOdcczFtTqNFHndyoqxRqJcODzldmBmRqGjYciQjqolR+CrRmzDKSR2ZB/SNwivWKKXYaQnD1QWhw/UARtrum+JVjTo1HjVrHEd4BISqbBOtgAAB0THGWzh6vVjvcVjGRVySPnLjuKrMAGd0E+VpEHULRfRdgo4OnSm8ZnWvLjmMneJVc4lw8Br5EnYnoCbeYViwkik12xaPcF7PHS8UyLnprK4v0FmtePCT9dE5VqDK60w0mbmBubFRrXTp3pquXBpIe5vZdIBIm1wRuFSiKiJxL/AMCmR/A089r+Co/F3/iGN2ge1Wx1QjDtnTLa2tyqnxFrYBaDcm/hogyPQ6Co7jXTTHcE9iKmYN7vjPxQzr0mjckD2nXzCIbykGHRI0No94SZ7spwupI1L7LsJkoOqG2Zwb3gAz7XexWnGOBJAtb6/ZQvo5WFPCUmtJvTzEwYlxzEddUnGcXAkm4veCO5eXJNybPRckUj06xv4sCwgde5VT1t5DjKkfSfFesqk7H4FQeHPbCtjGkRSlsLp4UuGpReG4E9xkAxzVwwPDaeVpaBmjf4EoiCLfBD8gXgB4GsabWseCIGuo8dwixVDhO0W/3TLuaaLIuLHeN/DdDVhXQQ6uWixkcrR5IX7z/8bPI/NM1cXEZvMX8wkfeaf8Y9izxN8iyuoxJ0PVCOw8nVH13OJ7pSHshunsVPok8dg9NoDrPII0MexTjOIPIBNSSNCGgbct9VDtbJ3RTXBoiHSe790qSTGJvoOZxCtP8AzXeQjTuT9DidUEzUeI5hvyUWysI3mfNdq4nl8UDgn6CuiWZxCr/eOiLHXSOiRW4jULYL3EGxneRCihiuQ+vFNYiseuvRb8a/o1TadgXF2FzQB/MTz2Fhqd9E9hKjTREgXY2HQZ0GkEapjHV4aDqNC0lwkaxLSD5FD8MxYqUrANyktyiYEaC94iNSq+OqxpCf5CXlyJMLwr42H13r2JrGD2SbEWBMSNbaIRtUAxum8UbWkHv6c1QiSiEwLpoBvQ+8j4KvY78jf6j7gprh74oh2YG72lkOkXcQc0ZSCOszNouoTGH8Mcp1S59DUNUz2B/WPr2pylU1J7/JyZpHstG+aU5SbcjSZ+JSq0HF0yQb6Q1QAz1hygQNQB0sha/EqjhrPmhMTTDTHQHXmJ5JpgJsNeiWkMc2+xdWsTqvYapDh3qVwPo5VqQXdhvN2vkpvA8Dp07ntFDKaRsYSbsnMO8ZGkRp3p4VQBLpIUQ0lpltjy2P79fei6eKDxAsdwfq4SaKEwqswntNOYdNupQ1Wm7ltZN0asG0zt9eJT7q4draBEjTy28FvRj2RNaQLpnME7jXkW8jt5oLN1HsRGF9xDDm0t9fFPVH2uh61WCe/lKdJkQJnulNS0JbQum/s3Hs+K7UIib93gm6T8p105bJ91WRf3SsOGKbfbOu0Juq15Oy5UeJuSbzfb9k594jWUIVDYFhIQuNeI+Mn/ZF1qwOllGcQpkNzX8BJHO3NabQLXrfhuIymJEWJgC5FtszRKieB4gNeZJyvcRfnAdp0kjxCuvCcFTqcOqlsE0yXg2JLexnExMBsnvCqfopVZ+PSqMDwbtBMFlSHtzt6w64HLoqcP5olzyuTYZVp9oOzNvqADb4J17gQCEzw3DmpV9W6P5u0Wu/w2IOxulcRpnDG7anq5gOeOtrxBVKRPforWCqD1FRsSc751tpGiiKommehBH14qQZQqUxVc9j2035ix7muDXEHtZSbO1GiCFRuUy4XER0SZO0OQnhtei0ONVj3ug5AIyg8zcExe19lyk6XB3N3RBNRbnQ1o5iT3SSlJ6CQPWdMdBCnvQcj15loPZ37xcciq/VPaPefepr0Qd+MRzaUqfTG439i+Y6nAkXBPl39UHVJ2T5rFrSI8Of7oTEULFzTPU7HkY96mS2ViAD070y6nz9m3il+uHimn1iSOncmAWeNUtu7/N8066qIPmhi4uTM5drREfJbRliKuJhpFjOx0QPrB/CvV6oiB+6bzLTDQHa3O/Lqis4IjMAI338FHV6uU/EJmpiiJtJPOTZPTJ2g9n9Vua6a/M+yyjTWMCw+AXDj3F2QCI1Js3wi/muZyCqtbmu05O3j9fJNVD1B5xp5nVJa6LXQhbCKkRqkZi5oG314Jhz51ATbweg8ysoNExwfjjcO17HMzNNoEAEEZXB0XuNwCq36P0KH32pScKrqDmOLSWsFQ5SKgBMHK7slstgnYiUc0DxhJccrw5oaXNuJHOxHTkbo4yoXLFfQni2ELo9W78SnZhkl7mawXZW5ntsBYSJ1gJVH0j9fT9RiYJALZIDWuH8L/4XCBD9jqhqlR+zWQepv3iCfahcQatzlY4G1yHe+He1OU4iPilW0G4f0cfTYcpL21BmJdkJp5dJeSCNIhoM5usKkYq7SDq0+xWJ+CpvbD2VxEdkVAGTOsXUdxqhTzB5JZmHbY1oJa5u4GYAscCDrY5hFgulJPR0YtdkAwJ2s6SLWiAdrIvD0KcSC7OHCJDQNf4STI5yQrDR4/S/JWotcwDKKtOYAJuPVvzNHUNPclpa2FbKjVaQTI31R3BmdrMDBB15KZxeLwbDFGmKmZpaQxp3tIJFlG4HCuY0zFzpIJ9m6B0Mxq2WnD8RziDAcCJ6jeEt9aHdnfbmFAssNYIuDyKNpYjNrZwHs6d6RONMqTDqzBGZv5dxyQTq4HmvGs4CR5HfvQNS9wO8clyMYZ95ETKZqYnr4IJ1SJ7kK/FnZFQLZ7GEm83TV+fsXajtyvZ+9aCzQsRU1gWnxQZqDYafUI3GjU7n5KPxVjIT6EJnG1mxdvSEplQARHhqmS0XtsvUB7vks9Gqx8v6n2BdFcyLWPNcc0R4pLBYd6AJCjiIJ1noF4VQRMSvcWpAAESDbc76oXIMs7yuQQ7Vff8AcpDqnIeaYeInuSaZkSioxtjzK5nRKq1xBmJ7k0/UfXJJqsET1+C45M6MQd4QlZwM5sscjEe1dLBJH1umhQaGuAHtK5hJjRp09PVs8k+2sNI6AIPLffzK87QdUJuh+piLxAHVcOKnSPAISu0DzSiIuFjRqYvEYg7R3JoYknfRNV3mfrkk0m3WNHeWw370SLJr15FwkOYAbfV0t1IQbLKNsEq1M0lMB6eyBNlgBWi2xwld9WOZSXNgBJhdQLZ//9k="/>
          <p:cNvSpPr>
            <a:spLocks noChangeAspect="1" noChangeArrowheads="1"/>
          </p:cNvSpPr>
          <p:nvPr/>
        </p:nvSpPr>
        <p:spPr bwMode="auto">
          <a:xfrm>
            <a:off x="1679576" y="-1790700"/>
            <a:ext cx="30003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6635" name="AutoShape 17" descr="data:image/jpeg;base64,/9j/4AAQSkZJRgABAQAAAQABAAD/2wCEAAkGBxQTEhUUEhQUFhQXGBwYGBUXGRgXHBocHRcYHBoYHBgcHyggGBolHBgXITEhJSkrLi4uHB8zODMsNygtLisBCgoKDg0OGxAQGywkICQsLCwsLCwsLCwsLCwsLCwsLCwsLCwsLCwsLCwsLCwsLCwsLCwsLCwsLCwsLCwsLCwsLP/AABEIAPsAyQMBIgACEQEDEQH/xAAcAAABBQEBAQAAAAAAAAAAAAAEAgMFBgcBAAj/xABDEAABAwIEAwQHBgMGBgMAAAABAAIRAyEEEjFBBVFhInGBkQYTobHB0fAHFCMyQuFSYnIkU4KSsvEVM3OiwtJjo8P/xAAZAQADAQEBAAAAAAAAAAAAAAACAwQBAAX/xAAkEQACAgICAgMAAwEAAAAAAAAAAQIRAyEEMRJBEyIyBVFh8P/aAAwDAQACEQMRAD8Ax+o+5jmkkrzguFGYz0roK4EvKsOOApRXcqU1ixsKhElelOikUo0uiyzaBySkynzTTT2LUzGhErsroC7lWnJCCUZgHwUI5qP4ZSm6yXRsewrGsIfOYEkCbEAchc3tuncOXbHa/wBSn+IUJd2b2b7k7QpZYmxOpgpQ/ocwlaOZPUfuiqRLjq0Dnf5pinRvuR4hEUxe4M307lhrGuJYYvAggX2HTUyVD1cG82c6x5X+KsziY/LPJNNoNJkwABcd6B6Zqd9lQrcPdNiT4R8U2MC7cFW6tSZctjuXKgaW6I/kYPxxZV/uBjX3oV+HIKuFXCiNFDY6gA6y5TdmvHFgVF74yfpP7fJE/dv5vYUmR7F2/RbZviRBXF1+q4nkZ5OtCalF0Kd29fksZqOspTbuRDaVxKJwtMTB6e4J6pTvpdCw0DGnHzXjRlSDGCwvql0qMTOoXWaRFShCZdRUxiGXTNSnpI7lpxEGldcy+9SX3cEpp4geK40jarCpPhDJAHX4ofE0T4KQ4HTtf6uUMno5LZMYxnbEcm+4J1p7JJtZOcRpjM2/6W/um3kSJuEldDRuiCSY8ucp6pqIEnr3FOYYAOJnyKecAXTYEnpy/wB1yOsTTdEE80itSgkdzvaia5aGiTqQJ67DvKQLukDXv8Fj7OiM/dZHgmqtC06RBUqHDrJEIctaBEe9dYQI5p71EYqhmdJ0F1YKki23f9c1FV9TFwVqZqIKrT7RjTVJzHqj8Sy4jqk+r6fXmts6ivHVJculcVJCeUxh6VmW1E+xQ6slClLaXUD3BCwoi6DBMkmQBA6QLp4UyTKeoYffnHuCKEeSBsIHpYcx3FLqU+1MzIT1GlM8+SXTpC2x0XGgtWiNwg61HQa8lJVqF7z0Kaq0gCBr1CJHEeMOQTIAt3of1czPPkpdxEuHRAUnAucyNBIOm8OnqCESNsBqNIHRSPBKMx4+8r2KpCIlS3o/h7M8fign0cmSdTDA5LaMAhOMwJvYGxIHL6sj30fyjS3xKksNQGYjoAPap70HshPUQBba6W9vOYGw3R9XcDUofENNiY5Fcmb6GcRQGUWuC33i/emDQaJjQJ+rUGW8TO3uTuHAiy5mpDQoSAhsSzLeL6/JS8ACFH4sdoQhQdAeIq2EDb2oTEU5FtgpJ1GQAuOwwy25ojSr45kRPVNwEdj6JkcvLmmfUjmisLxKSV4ldcVxVHmnlcKWH7NHq1v+kfNU9XsUvwcI7nSbPgEMg4HcM2Y5W/0iyebR1PknMBT7APd7kQWCPilhicNRkbLvqxLjpEInDtskDUjwXI4FxunXZB+pKk6rRz+oTQGUQLz4WWmgtKjeSFAY1/qcVJByuE9IIh0c7g+JVoqVNZt1Vc49Fb1Yow+owmY2ETB/yoomNNhddw1aQRzUr6MYtv5QQXAmBN9duaZwWDcaLC2M2WA4gGALCAeQAHmoHHcKrB5c5zpEX0PhHXyS3Ly0O+PVmm17Fpyxa09+qKw3rMtmgzuD3qC9EeJOxFLK85qlI5HfzDVjj7ieYKtNMQ2IAPPmkPWmYR4a7lcbSPgEPXouI0gnS9lONpS4wLQJ9oShhgLnnYDpuh8qDSKliMPU5NvcEkjS+oaYFk9lLTYCDA199lNcRZAnWbKILJO+q67YSQ4xpHUDqffCFd6x3bNNtMSRBeSbEtkwIgxKk6bAB8/rRM4p8Ad4FtbmPits5EeQ4C+Xzdb/ALUh1V3Jsf1O/wDVPVqRnSOnO6aLZJiyM4geLVDmiG9+Y+7KgYdzZ5u+SleJ0DA70D6nvXBropDtVxKeElWHmHFolBs4bBzf8JvuWdrUcKwfdMH/ANFp7uygmHA5gR+Hbk33J6pS2/ZOcOpSzwbPkjPu5m6U2MQKxtvBefQvJ3HtUi3CwNNEsUd9RFrfV1yezSHq0o28F6pT56jyUtUwwkTtz1VrpejgbSa5t4Ie+93Na15DAf4S405FrArJy8dhRVswz0v4g7P6sGBAJjclRvo/xAUahLtHQJ5XkG/W/gn+I4Gq+m7FYl5aXPLabXAl1QjWBbKwaZuYNlCJySaoU5OMkzTeA40FpY6czXEtJiHN2LY/T7RN0Dx+sRMDyBVY4JxCo3sBrXtAJhxykc8rhcHuU/T4xSd2XEj+WoII7ntse4jxSZRplsMilAR6CcUFDFhtQgMrdkuNsrplhPIaj/EFstKkIPnHSet1kmFwGHqva2mQ+rqGMGd3+Vsn4BS/CvtCFKsMPXAa1v4frQQ7KdO2IiObgTBlBNeXQtrxZo1MwSeg/wDL9k3SdfKOvRcrVBcXkge83Q5eT+UXE/RUzGKLFcSoAw2NdZ7lDhobYfXLRS+IcSz80GOf1dRtVm5M3t9eC2JzQmnSkd/ND1SWx5/BSBFtDEbb2UdUJI09w3RrZlDFZ0uk8kwadxy+t0ThQJT1emJsEZ1ELxCl2YNuvJCfdG/zez5KT4kIiVHet6e1EaZm9J70qoLnvSXKw80StWwjP7Lgwf7lh82BZUtZwbP7Lgif7mmP+xLyDMYTw6kIH9LfcpNlImzf9kxwykcumjW+4/JSeG00sVO3sbR6nhjH1qmawIiNhqdFJs5dFVMViDnIqmCDEEw0GeXldC50OxYXN0D8XxNap2KDmsZHbrauPRg2H83ktHxHEzheDtrkSaeGpmNZhrb+V1RsGxpqsa+che0OjWCRPXSVN+nnDT93cKQcXkFrGgk2IjL5WgclsE5jOTGGGkuzJuPVX4qp67EuLqjhYaBrf0sA5BQWNwjW6Eqex9M5pc0hwbJa8FuURq8G7QOWqkPQP0KdxOu41HvbQpwXFrYzTmhrSbN/Lc31FrpsHSBzRgl0Qnot6P4vEOzYen+GDDqr+zTECTJ3PQSr96OcIwhrZctPE1J/Eqvk0mgROQG2aRAiT1Wr0eH06bGUWZadNrcrGtFhAsFRsbwqpjHMAcWGxhz3tkWJgNdBcBsYlJyOT7VHYJQSq/8Av8A/SN1DhjKmIw7Wtq1+wLDsCJcRGggNtzhYliHZjJ1OvXqtQ+1lrKQo4VrRkA9YCXHM3L+b80/m0F999Vlz3ZnTYSbcgNh3AJvHX1sVyZW6RtP2cY11fA08xzOpl1ImZMNgtn/CQFZgA0xPW3foqd9l9U/dMnqywsce1BipmMzJsXbGNoV2bRBI11uo8mpsrgvorEVKQ1P11Qldt9tRE94GyI45gw6k4AuaSDDmmCLaj3pVDAMDYjNEXdLjI0JJ3shs5oar5b7QN5UHVBkjkbqwNom/uMJDsI2CSAN9B9TZEpUDRCUqcae0Jwi8FPYpjSJAHeLaoR1AZtNvgExbBI/igLiABsfNRf3J3Nvl+6l8TQEflH1OqAjoPrwRWbRllQXPem049tykK88s4tmwNOMNw+NPU0z50wSsaAW1cNE4bh3SjTH/ANQSc3SG4yT4VRtbQtZ8VKVKJAFvAR4Jrg+FjWPys9zlNCiNdOvf0UkpFEUQ5YZkjz6KI9I+HUyWVZuDBbFnETDukW77K01mjNz5fXNUD0641lfltLRljluT8PBd3odh/VhvoliGVMbRYO2SXmIs3KxxBdOwdHjC0vi9X1LWtpNGd7g0bazHWIDvI+NB+xvhALq2Jqkuqw0N2DWukwOsAT4q58ZxpZV7NMvquEMgTGXMJ3Nsx2/UqccF0T8vI5Tv+gPivofSxBZUxbW1HgQ+CWh7RcAlsEgOmAbXdzUvgmU6DQykGsYP0NaA0eUT3rK/ST7RKtKo+iynmeLOJvB1IJMCRyiyi/Rj0pxeOr+pL355sGABrR+p7ngSGjkLkxBGqoUILolbyNb6/wBNj4pUHq9SS45W5bHNBuORABM8gVW+L4QiHMeWlokEWiO4iFJcKwLqLCHvdVMkl1Qw4SBMNaCALDUqH49xQMBFp+oQuCloxTcXaM3+0fiFStDnlpNNpY58BpIdGo1O3kqAx2UyINu+Fa/Siu1znzdxgAbSd+/5qouEFBjjSofkl00aj9kmNc+lWpOeXBjmuYCZyhwdOujZbMLR6TvyysO+zXiHqsdTBMNqg03eN2n/ADAea22jiWxzvp469Ao+RGplmCflA7j2SDebaeBREQHC99x8EJj60B0SbWiTttCWK8ZtDJMGZSBjHK+g5RED3Jt757MwNPrzSnvBEZgmazxAvf61RIC2MYqkwgA6Tr7ENSw4JPKYCbxuInMB0iNLL2AxJOYDX4/BMXQILiqAgqMyHkVN4tsjx96Ehq2w6MVrak9U00Iioy/15rjGQvSPLEZLLfeDUf7Lw0c6dId/4WnxWBkarf8AhlQfdeHmfy06fImfUgCFPyOkNxeyWwFLW/6WGOVnKS9XYkg6IThLIe4GZys6XGcfJTFeMp17goZt2UoBbh5mNjos39MeFBtZxOWHEvvuJuB3H4LSaTtPbqql6b0W1TH8sgxocxusi2mUYf1QX9nGNbTeWPOX1rQWzu6Scs84Om6unE8UyjTfVdDYDpcdhc68llNR0xFog21BEQZ6Rsqt6QcZxeNxTcPVrPdRZByABoMEGXBoGYzGvRUQk2qM5XH+6kvdAHGaoY/kfVOcf6nmT4rSPsJ4Dkw1TFPEOrnsmL5GkxfkTJ8RyVP4F6Ku4nxBzLjD0QPXPHLam07OdfuAJ5LdPuZo0gyjlYxjQ1rWgS0AWAc4x4lpVGLUSLlSuVL0D8UIAOg6mTz2lZbxqmDUcQ6ZP1urDx/HVM0feKsmCWGpRMC40Yxro6wqXx7ibaDHOdcmwG5KqrxiRLcirekwDYj955KrIjGYt1Rxc83Ps6JgBKSHydh3BH5a9J38L2u8nA/BfRLaXa08YtvAXzpgxFQXX0XgXl9JrtM1Nr7/ANI3UfK9FmDSoXUtE6n90ihQGcuiRa1ouF0VjtHiiaBzTljra1vBRspO16TY07lH1rRAUm+sADtzlQ/F8Y2mwmRPhzRRFt0B4usKbXZjImyiP+LBpMNN+aBxtcuMEyEE6oJ5qlQA8iZr8Tt+UBCf8U/lH14oCtVEaoXwHtReCO8mUtlLNdcFK1xEKSw1GWCOt/8AEV7E0JaSP0iSvQo8+yHrG6+g/R+2EwUahlPzDBPsK+fKzeS+huEkHD4KLfgsOg19W287n5qTkdIdi9k1hCcsiNB7ypd57Pt20UVw10tHPK2T5+1EOrkGbnooJdlFWIqMEGdOn13KpelFn/4G+8/NXRthdUf0xnODGoi+8H9wuS2UYH9yGc6QVUsOXfeMQ9jS55LKVNouXPcbNHWYVoL7coQ/2UYH7xjyTOWm6pWJtckNpsb7XnwVGKNtjeVk8Ypmk+g/A3YTBU6bSG1D267m5XF1U/nh5sctmaH8qXxOo/MWivUzABzoDDlbMD8zCASdOcO5K2BoAsAANANlXMVw1zKWJqwXVqxc/qA1pFNg7viVZFKzxJNmf8eq4gkgxUaw5czQ5tTNkacrpJpkZnCbNIg87Zp6TVpfmeCQQWAEFuU/xAb26raePjKcQ1pEj1dWL3DpZPQtIpnxVD9LcG0VKlMizvyz/MC9p8mkz/MmNWgYSpmYOEdV2kwkwNVJ0sE10g2PMahN0sK6k+Hbgwdj3deiV5roqlx5Rp+hqiRmat04BUDsLQMCPViSROgj4LDaDe0to9CzmwVLoHN02Dz8lPyPyijEiTqU2kGzLHdoMHY6WMz7E3haUk3O8zHfvp3JGJfEQTJ25CefLWy5UqRc6m5+SkY8JcaQaS5jZGoht/JUrjdRtR0huUA6N7PuRXEeJlx6AQPNQmJrHQRdPxwoTN2IcxsG2vNBsohptEE/BP8ArbAbiySBadrpqAZ1zQkZ28gludYdyRKI5EPw6q4vDZETEaAXklSYEkjmI9irdOu5jpBuDPj9Sprh+Lztk6jXqrEyBkDl16SvoXhLYw2C/wCkz2sbf3rDONUmtaHAQ4m/W2sc1t/Bh+BguRpM8yGfNS8laQ/F7J/ho7PgPcni86Wg/JN4IQ21rN9yccdZP1CgfZShVapE36KmelQlzWi+Ud2sn4BXHEOsbTZUrjlWalToYHgB+66I/ArkQOIf2X7W+Csn2GcNijWrk3e8MjkAMxv1zt8uqqvExFN3dPmFffsatg6g2Fb/APCjKsw+xfOekXyoyRB0UTx7FxTfGwIB6xfyXeK4l9g05WnV2nt2ULxOuHS1rmflJyg9owDtF/Ayq4QdnkzmqBsbh2vpYioYE0qRk7wwOgc7rK/SzEZfuVRzi4ZQyejXlpHWACO5XLGcbqf8Ppimf+bh6Yc7tTlLBLQJgauaTy81mHpXiy6k1smKT3xOxJzf+SZ4tdmRabGcZSNJ7p2cQfmrNg+HU8RhmW533mdVC8WZNao0/qbPO8A+9H+j+JdhahoVh+YB7DsQWggg7tIM+ah5UH3E93+Myxf1ydMr+K4a+jVyP3u12xHzWqfZ+f7NBP5XEe53xVV4tmxLmUaLM1Q9posDbW5sBAOquXovwmrhqJbVjO52YgGctgPzC022SZzvHvsLLijjyNQeiUNJrsrnEwJsB+boZ2kSq9xfFwMu3MalWaszK12bYfXwWf8AE8TLjfRLxq2Jm6GsVzOnIexReLdGWdZ1RFeucmo7lHYiuDF7zfyVKQhsedsZ1uncPvZANxA30RFPFjqiowdr1ZCble9YOn0EJ956BcaV19z4qT9H5zxsRf239iiXTJT2Fxz6RlhgkQZE7qhETJ30lpQxv9XwW0cJE0MDP9xSI/y018/4ri1SoBngx0A2j3Lf+Ekihgg4QfU0xz/SyyRyX0OwrsnsEIb/AJb+CdqXkJPCTLO7L/pCJqNGu686XZTEHe2GydI81Qq1WXPmxzO85K0Mtnbw7lU/SXhsEupgyNQBqBv4af7LYsfglUiicTqudTjTorv9k0/cqoJJH3h+hMf8ukNtrbqjcUIDDfcWvzVo+zjGFuCqcjiKl+oDB87r0OOrZLz39UW/i1QknSBuSB4XN1APxTg6abspuDEGRBkXB1TOOrkuJJBnkZ+CCxbiGu/pPnC9GK9HkMh6tQjBUQdcsR42HdCz3jLrVp/jafAtH/qr1xDENNOkGTGRjnA7OLG5mjm2VQuJmalQHQ5T4AwsyPQ3GqJPiFX8dn+Fp8W3QvFMW99UFzjLGsa3o1rWhoHgk8TrXa7W7Sdh5L3ER2gf5R7CR8FLlRfxnui1/ZviM2LzvMnK4Dy/dawarb6CxP7dFlv2WYXNXe4iQ1hPjIAHvWh1TuBc6wduXhzXm5v1R6DBeOYnLQcRvbzlZtiK0naZ9is3pfxDshosNYtbvVExOJkjYpmKOifI9jlet1UfiK4Ed/wTdfEckE+pLgqUhDkGtxIkbBOeuE2KtvBMJTFGnnpMcYkktE+aPOBpESxrQeoaPbp7ktz2MUSkteIsV6O/yVqxVHLbLHgEPHct8jqKecC9ziYsTCddwo3nuVxxfDQHQDoZMe5IrYMKvRDsguA8CbVrU2GLuEkgkRqZjaAVrFKvV9bSHqobJDHsc1zbCQMtosN487KteiYy1pBy9kgHnpI6W3Vka2t94Y402lgkDKWOdcczFtTqNFHndyoqxRqJcODzldmBmRqGjYciQjqolR+CrRmzDKSR2ZB/SNwivWKKXYaQnD1QWhw/UARtrum+JVjTo1HjVrHEd4BISqbBOtgAAB0THGWzh6vVjvcVjGRVySPnLjuKrMAGd0E+VpEHULRfRdgo4OnSm8ZnWvLjmMneJVc4lw8Br5EnYnoCbeYViwkik12xaPcF7PHS8UyLnprK4v0FmtePCT9dE5VqDK60w0mbmBubFRrXTp3pquXBpIe5vZdIBIm1wRuFSiKiJxL/AMCmR/A089r+Co/F3/iGN2ge1Wx1QjDtnTLa2tyqnxFrYBaDcm/hogyPQ6Co7jXTTHcE9iKmYN7vjPxQzr0mjckD2nXzCIbykGHRI0No94SZ7spwupI1L7LsJkoOqG2Zwb3gAz7XexWnGOBJAtb6/ZQvo5WFPCUmtJvTzEwYlxzEddUnGcXAkm4veCO5eXJNybPRckUj06xv4sCwgde5VT1t5DjKkfSfFesqk7H4FQeHPbCtjGkRSlsLp4UuGpReG4E9xkAxzVwwPDaeVpaBmjf4EoiCLfBD8gXgB4GsabWseCIGuo8dwixVDhO0W/3TLuaaLIuLHeN/DdDVhXQQ6uWixkcrR5IX7z/8bPI/NM1cXEZvMX8wkfeaf8Y9izxN8iyuoxJ0PVCOw8nVH13OJ7pSHshunsVPok8dg9NoDrPII0MexTjOIPIBNSSNCGgbct9VDtbJ3RTXBoiHSe790qSTGJvoOZxCtP8AzXeQjTuT9DidUEzUeI5hvyUWysI3mfNdq4nl8UDgn6CuiWZxCr/eOiLHXSOiRW4jULYL3EGxneRCihiuQ+vFNYiseuvRb8a/o1TadgXF2FzQB/MTz2Fhqd9E9hKjTREgXY2HQZ0GkEapjHV4aDqNC0lwkaxLSD5FD8MxYqUrANyktyiYEaC94iNSq+OqxpCf5CXlyJMLwr42H13r2JrGD2SbEWBMSNbaIRtUAxum8UbWkHv6c1QiSiEwLpoBvQ+8j4KvY78jf6j7gprh74oh2YG72lkOkXcQc0ZSCOszNouoTGH8Mcp1S59DUNUz2B/WPr2pylU1J7/JyZpHstG+aU5SbcjSZ+JSq0HF0yQb6Q1QAz1hygQNQB0sha/EqjhrPmhMTTDTHQHXmJ5JpgJsNeiWkMc2+xdWsTqvYapDh3qVwPo5VqQXdhvN2vkpvA8Dp07ntFDKaRsYSbsnMO8ZGkRp3p4VQBLpIUQ0lpltjy2P79fei6eKDxAsdwfq4SaKEwqswntNOYdNupQ1Wm7ltZN0asG0zt9eJT7q4draBEjTy28FvRj2RNaQLpnME7jXkW8jt5oLN1HsRGF9xDDm0t9fFPVH2uh61WCe/lKdJkQJnulNS0JbQum/s3Hs+K7UIib93gm6T8p105bJ91WRf3SsOGKbfbOu0Juq15Oy5UeJuSbzfb9k594jWUIVDYFhIQuNeI+Mn/ZF1qwOllGcQpkNzX8BJHO3NabQLXrfhuIymJEWJgC5FtszRKieB4gNeZJyvcRfnAdp0kjxCuvCcFTqcOqlsE0yXg2JLexnExMBsnvCqfopVZ+PSqMDwbtBMFlSHtzt6w64HLoqcP5olzyuTYZVp9oOzNvqADb4J17gQCEzw3DmpV9W6P5u0Wu/w2IOxulcRpnDG7anq5gOeOtrxBVKRPforWCqD1FRsSc751tpGiiKommehBH14qQZQqUxVc9j2035ix7muDXEHtZSbO1GiCFRuUy4XER0SZO0OQnhtei0ONVj3ug5AIyg8zcExe19lyk6XB3N3RBNRbnQ1o5iT3SSlJ6CQPWdMdBCnvQcj15loPZ37xcciq/VPaPefepr0Qd+MRzaUqfTG439i+Y6nAkXBPl39UHVJ2T5rFrSI8Of7oTEULFzTPU7HkY96mS2ViAD070y6nz9m3il+uHimn1iSOncmAWeNUtu7/N8066qIPmhi4uTM5drREfJbRliKuJhpFjOx0QPrB/CvV6oiB+6bzLTDQHa3O/Lqis4IjMAI338FHV6uU/EJmpiiJtJPOTZPTJ2g9n9Vua6a/M+yyjTWMCw+AXDj3F2QCI1Js3wi/muZyCqtbmu05O3j9fJNVD1B5xp5nVJa6LXQhbCKkRqkZi5oG314Jhz51ATbweg8ysoNExwfjjcO17HMzNNoEAEEZXB0XuNwCq36P0KH32pScKrqDmOLSWsFQ5SKgBMHK7slstgnYiUc0DxhJccrw5oaXNuJHOxHTkbo4yoXLFfQni2ELo9W78SnZhkl7mawXZW5ntsBYSJ1gJVH0j9fT9RiYJALZIDWuH8L/4XCBD9jqhqlR+zWQepv3iCfahcQatzlY4G1yHe+He1OU4iPilW0G4f0cfTYcpL21BmJdkJp5dJeSCNIhoM5usKkYq7SDq0+xWJ+CpvbD2VxEdkVAGTOsXUdxqhTzB5JZmHbY1oJa5u4GYAscCDrY5hFgulJPR0YtdkAwJ2s6SLWiAdrIvD0KcSC7OHCJDQNf4STI5yQrDR4/S/JWotcwDKKtOYAJuPVvzNHUNPclpa2FbKjVaQTI31R3BmdrMDBB15KZxeLwbDFGmKmZpaQxp3tIJFlG4HCuY0zFzpIJ9m6B0Mxq2WnD8RziDAcCJ6jeEt9aHdnfbmFAssNYIuDyKNpYjNrZwHs6d6RONMqTDqzBGZv5dxyQTq4HmvGs4CR5HfvQNS9wO8clyMYZ95ETKZqYnr4IJ1SJ7kK/FnZFQLZ7GEm83TV+fsXajtyvZ+9aCzQsRU1gWnxQZqDYafUI3GjU7n5KPxVjIT6EJnG1mxdvSEplQARHhqmS0XtsvUB7vks9Gqx8v6n2BdFcyLWPNcc0R4pLBYd6AJCjiIJ1noF4VQRMSvcWpAAESDbc76oXIMs7yuQQ7Vff8AcpDqnIeaYeInuSaZkSioxtjzK5nRKq1xBmJ7k0/UfXJJqsET1+C45M6MQd4QlZwM5sscjEe1dLBJH1umhQaGuAHtK5hJjRp09PVs8k+2sNI6AIPLffzK87QdUJuh+piLxAHVcOKnSPAISu0DzSiIuFjRqYvEYg7R3JoYknfRNV3mfrkk0m3WNHeWw370SLJr15FwkOYAbfV0t1IQbLKNsEq1M0lMB6eyBNlgBWi2xwld9WOZSXNgBJhdQLZ//9k="/>
          <p:cNvSpPr>
            <a:spLocks noChangeAspect="1" noChangeArrowheads="1"/>
          </p:cNvSpPr>
          <p:nvPr/>
        </p:nvSpPr>
        <p:spPr bwMode="auto">
          <a:xfrm>
            <a:off x="1679576" y="-1790700"/>
            <a:ext cx="30003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pic>
        <p:nvPicPr>
          <p:cNvPr id="26636" name="Picture 19" descr="http://cultura.biografieonline.it/wp-content/uploads/2012/11/Il-Bacio-Francesco-Hayez-185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7114" y="3716339"/>
            <a:ext cx="165417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ttore 1 3"/>
          <p:cNvCxnSpPr/>
          <p:nvPr/>
        </p:nvCxnSpPr>
        <p:spPr>
          <a:xfrm>
            <a:off x="263352" y="692150"/>
            <a:ext cx="11593288"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1970088" y="58738"/>
            <a:ext cx="8229600" cy="633412"/>
          </a:xfrm>
        </p:spPr>
        <p:txBody>
          <a:bodyPr/>
          <a:lstStyle/>
          <a:p>
            <a:pPr eaLnBrk="1" hangingPunct="1"/>
            <a:r>
              <a:rPr lang="it-IT" altLang="it-IT" smtClean="0">
                <a:solidFill>
                  <a:srgbClr val="0070C0"/>
                </a:solidFill>
              </a:rPr>
              <a:t>1907 (2)</a:t>
            </a:r>
          </a:p>
        </p:txBody>
      </p:sp>
      <p:sp>
        <p:nvSpPr>
          <p:cNvPr id="28675" name="CasellaDiTesto 2"/>
          <p:cNvSpPr txBox="1">
            <a:spLocks noChangeArrowheads="1"/>
          </p:cNvSpPr>
          <p:nvPr/>
        </p:nvSpPr>
        <p:spPr bwMode="auto">
          <a:xfrm>
            <a:off x="407369" y="765176"/>
            <a:ext cx="756084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dirty="0">
                <a:latin typeface="Arial" panose="020B0604020202020204" pitchFamily="34" charset="0"/>
              </a:rPr>
              <a:t>&gt; Primo capolavoro del cubismo: </a:t>
            </a:r>
            <a:r>
              <a:rPr lang="it-IT" altLang="it-IT" sz="1800" i="1" dirty="0" err="1" smtClean="0">
                <a:latin typeface="Arial" panose="020B0604020202020204" pitchFamily="34" charset="0"/>
              </a:rPr>
              <a:t>Les</a:t>
            </a:r>
            <a:r>
              <a:rPr lang="it-IT" altLang="it-IT" sz="1800" i="1" dirty="0" smtClean="0">
                <a:latin typeface="Arial" panose="020B0604020202020204" pitchFamily="34" charset="0"/>
              </a:rPr>
              <a:t> </a:t>
            </a:r>
            <a:r>
              <a:rPr lang="it-IT" altLang="it-IT" sz="1800" i="1" dirty="0" err="1">
                <a:latin typeface="Arial" panose="020B0604020202020204" pitchFamily="34" charset="0"/>
              </a:rPr>
              <a:t>demoiselles</a:t>
            </a:r>
            <a:r>
              <a:rPr lang="it-IT" altLang="it-IT" sz="1800" i="1" dirty="0">
                <a:latin typeface="Arial" panose="020B0604020202020204" pitchFamily="34" charset="0"/>
              </a:rPr>
              <a:t> d'Avignon </a:t>
            </a:r>
          </a:p>
          <a:p>
            <a:pPr eaLnBrk="1" hangingPunct="1">
              <a:spcBef>
                <a:spcPct val="0"/>
              </a:spcBef>
              <a:buFontTx/>
              <a:buNone/>
            </a:pPr>
            <a:r>
              <a:rPr lang="it-IT" altLang="it-IT" sz="1800" dirty="0">
                <a:latin typeface="Arial" panose="020B0604020202020204" pitchFamily="34" charset="0"/>
              </a:rPr>
              <a:t>di Pablo Picasso (</a:t>
            </a:r>
            <a:r>
              <a:rPr lang="it-IT" altLang="it-IT" sz="1800" dirty="0" err="1">
                <a:latin typeface="Arial" panose="020B0604020202020204" pitchFamily="34" charset="0"/>
              </a:rPr>
              <a:t>MoMA</a:t>
            </a:r>
            <a:r>
              <a:rPr lang="it-IT" altLang="it-IT" sz="1800" dirty="0">
                <a:latin typeface="Arial" panose="020B0604020202020204" pitchFamily="34" charset="0"/>
              </a:rPr>
              <a:t> di N.Y.)</a:t>
            </a: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endParaRPr lang="it-IT" altLang="it-IT" sz="1800" dirty="0" smtClean="0">
              <a:latin typeface="Arial" panose="020B0604020202020204" pitchFamily="34" charset="0"/>
            </a:endParaRP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r>
              <a:rPr lang="it-IT" altLang="it-IT" sz="1800" dirty="0">
                <a:latin typeface="Arial" panose="020B0604020202020204" pitchFamily="34" charset="0"/>
              </a:rPr>
              <a:t>&gt; Nobel per la letteratura a Rudyard Kipling, a soli 41 anni (il </a:t>
            </a:r>
            <a:r>
              <a:rPr lang="it-IT" altLang="it-IT" sz="1800" dirty="0" smtClean="0">
                <a:latin typeface="Arial" panose="020B0604020202020204" pitchFamily="34" charset="0"/>
              </a:rPr>
              <a:t>più </a:t>
            </a:r>
            <a:r>
              <a:rPr lang="it-IT" altLang="it-IT" sz="1800" dirty="0">
                <a:latin typeface="Arial" panose="020B0604020202020204" pitchFamily="34" charset="0"/>
              </a:rPr>
              <a:t>giovane di sempre) per </a:t>
            </a:r>
            <a:r>
              <a:rPr lang="it-IT" altLang="it-IT" sz="1800" i="1" dirty="0">
                <a:latin typeface="Arial" panose="020B0604020202020204" pitchFamily="34" charset="0"/>
                <a:hlinkClick r:id="rId3" action="ppaction://hlinkfile"/>
              </a:rPr>
              <a:t>Il libro della giungla</a:t>
            </a:r>
            <a:endParaRPr lang="it-IT" altLang="it-IT" sz="1800" i="1" dirty="0">
              <a:latin typeface="Arial" panose="020B0604020202020204" pitchFamily="34" charset="0"/>
            </a:endParaRPr>
          </a:p>
          <a:p>
            <a:pPr eaLnBrk="1" hangingPunct="1">
              <a:spcBef>
                <a:spcPct val="0"/>
              </a:spcBef>
              <a:buFontTx/>
              <a:buNone/>
            </a:pPr>
            <a:endParaRPr lang="it-IT" altLang="it-IT" sz="1800" dirty="0">
              <a:latin typeface="Arial" panose="020B0604020202020204" pitchFamily="34" charset="0"/>
            </a:endParaRPr>
          </a:p>
          <a:p>
            <a:pPr eaLnBrk="1" hangingPunct="1">
              <a:spcBef>
                <a:spcPct val="0"/>
              </a:spcBef>
              <a:buFontTx/>
              <a:buNone/>
            </a:pPr>
            <a:endParaRPr lang="it-IT" altLang="it-IT" sz="1800" dirty="0">
              <a:latin typeface="Arial" panose="020B0604020202020204" pitchFamily="34" charset="0"/>
            </a:endParaRPr>
          </a:p>
          <a:p>
            <a:pPr marL="285750" indent="-285750" eaLnBrk="1" hangingPunct="1">
              <a:spcBef>
                <a:spcPct val="0"/>
              </a:spcBef>
              <a:buFont typeface="Wingdings" panose="05000000000000000000" pitchFamily="2" charset="2"/>
              <a:buChar char="Ø"/>
            </a:pPr>
            <a:r>
              <a:rPr lang="it-IT" altLang="it-IT" sz="1800" dirty="0" smtClean="0">
                <a:latin typeface="Arial" panose="020B0604020202020204" pitchFamily="34" charset="0"/>
              </a:rPr>
              <a:t>6 </a:t>
            </a:r>
            <a:r>
              <a:rPr lang="it-IT" altLang="it-IT" sz="1800" dirty="0">
                <a:latin typeface="Arial" panose="020B0604020202020204" pitchFamily="34" charset="0"/>
              </a:rPr>
              <a:t>gennaio - a Roma Maria </a:t>
            </a:r>
            <a:r>
              <a:rPr lang="it-IT" altLang="it-IT" sz="1800" b="1" dirty="0">
                <a:latin typeface="Arial" panose="020B0604020202020204" pitchFamily="34" charset="0"/>
              </a:rPr>
              <a:t>Montessori</a:t>
            </a:r>
            <a:r>
              <a:rPr lang="it-IT" altLang="it-IT" sz="1800" dirty="0">
                <a:latin typeface="Arial" panose="020B0604020202020204" pitchFamily="34" charset="0"/>
              </a:rPr>
              <a:t>  </a:t>
            </a:r>
            <a:r>
              <a:rPr lang="it-IT" altLang="it-IT" sz="1800" dirty="0" smtClean="0">
                <a:latin typeface="Arial" panose="020B0604020202020204" pitchFamily="34" charset="0"/>
              </a:rPr>
              <a:t>apre </a:t>
            </a:r>
            <a:r>
              <a:rPr lang="it-IT" altLang="it-IT" sz="1800" dirty="0">
                <a:latin typeface="Arial" panose="020B0604020202020204" pitchFamily="34" charset="0"/>
              </a:rPr>
              <a:t>la sua prima </a:t>
            </a:r>
            <a:r>
              <a:rPr lang="it-IT" altLang="it-IT" sz="1800" b="1" dirty="0">
                <a:latin typeface="Arial" panose="020B0604020202020204" pitchFamily="34" charset="0"/>
              </a:rPr>
              <a:t>Casa dei bambini</a:t>
            </a:r>
            <a:r>
              <a:rPr lang="it-IT" altLang="it-IT" sz="1800" dirty="0">
                <a:latin typeface="Arial" panose="020B0604020202020204" pitchFamily="34" charset="0"/>
              </a:rPr>
              <a:t>: non </a:t>
            </a:r>
            <a:r>
              <a:rPr lang="it-IT" altLang="it-IT" sz="1800" b="1" dirty="0">
                <a:latin typeface="Arial" panose="020B0604020202020204" pitchFamily="34" charset="0"/>
              </a:rPr>
              <a:t>per</a:t>
            </a:r>
            <a:r>
              <a:rPr lang="it-IT" altLang="it-IT" sz="1800" dirty="0">
                <a:latin typeface="Arial" panose="020B0604020202020204" pitchFamily="34" charset="0"/>
              </a:rPr>
              <a:t> i bambini </a:t>
            </a:r>
            <a:r>
              <a:rPr lang="it-IT" altLang="it-IT" sz="1800" dirty="0" smtClean="0">
                <a:latin typeface="Arial" panose="020B0604020202020204" pitchFamily="34" charset="0"/>
              </a:rPr>
              <a:t>ma </a:t>
            </a:r>
            <a:r>
              <a:rPr lang="it-IT" altLang="it-IT" sz="1800" b="1" dirty="0">
                <a:latin typeface="Arial" panose="020B0604020202020204" pitchFamily="34" charset="0"/>
              </a:rPr>
              <a:t>dei</a:t>
            </a:r>
            <a:r>
              <a:rPr lang="it-IT" altLang="it-IT" sz="1800" dirty="0">
                <a:latin typeface="Arial" panose="020B0604020202020204" pitchFamily="34" charset="0"/>
              </a:rPr>
              <a:t> bambini, arredamento </a:t>
            </a:r>
            <a:r>
              <a:rPr lang="it-IT" altLang="it-IT" sz="1800" dirty="0" smtClean="0">
                <a:latin typeface="Arial" panose="020B0604020202020204" pitchFamily="34" charset="0"/>
              </a:rPr>
              <a:t>proporzionato </a:t>
            </a:r>
            <a:r>
              <a:rPr lang="it-IT" altLang="it-IT" sz="1800" dirty="0">
                <a:latin typeface="Arial" panose="020B0604020202020204" pitchFamily="34" charset="0"/>
              </a:rPr>
              <a:t>alle possibilità </a:t>
            </a:r>
            <a:r>
              <a:rPr lang="it-IT" altLang="it-IT" sz="1800" dirty="0" smtClean="0">
                <a:latin typeface="Arial" panose="020B0604020202020204" pitchFamily="34" charset="0"/>
              </a:rPr>
              <a:t>del </a:t>
            </a:r>
            <a:r>
              <a:rPr lang="it-IT" altLang="it-IT" sz="1800" dirty="0">
                <a:latin typeface="Arial" panose="020B0604020202020204" pitchFamily="34" charset="0"/>
              </a:rPr>
              <a:t>bambino; apprendimento per scoperta </a:t>
            </a:r>
            <a:r>
              <a:rPr lang="it-IT" altLang="it-IT" sz="1800" dirty="0" smtClean="0">
                <a:latin typeface="Arial" panose="020B0604020202020204" pitchFamily="34" charset="0"/>
              </a:rPr>
              <a:t>(</a:t>
            </a:r>
            <a:r>
              <a:rPr lang="it-IT" altLang="it-IT" sz="1800" dirty="0">
                <a:latin typeface="Arial" panose="020B0604020202020204" pitchFamily="34" charset="0"/>
              </a:rPr>
              <a:t>problem solving), </a:t>
            </a:r>
            <a:r>
              <a:rPr lang="it-IT" altLang="it-IT" sz="1800" dirty="0" smtClean="0">
                <a:latin typeface="Arial" panose="020B0604020202020204" pitchFamily="34" charset="0"/>
              </a:rPr>
              <a:t>utilizzo </a:t>
            </a:r>
            <a:r>
              <a:rPr lang="it-IT" altLang="it-IT" sz="1800" dirty="0">
                <a:latin typeface="Arial" panose="020B0604020202020204" pitchFamily="34" charset="0"/>
              </a:rPr>
              <a:t>raffinato dei sensi, autocorrezione, controllo della volontà </a:t>
            </a:r>
            <a:r>
              <a:rPr lang="it-IT" altLang="it-IT" sz="1800" dirty="0" smtClean="0">
                <a:latin typeface="Arial" panose="020B0604020202020204" pitchFamily="34" charset="0"/>
              </a:rPr>
              <a:t>che </a:t>
            </a:r>
            <a:r>
              <a:rPr lang="it-IT" altLang="it-IT" sz="1800" dirty="0">
                <a:latin typeface="Arial" panose="020B0604020202020204" pitchFamily="34" charset="0"/>
              </a:rPr>
              <a:t>porta alla disciplina</a:t>
            </a:r>
          </a:p>
          <a:p>
            <a:pPr eaLnBrk="1" hangingPunct="1">
              <a:spcBef>
                <a:spcPct val="0"/>
              </a:spcBef>
              <a:buFontTx/>
              <a:buNone/>
            </a:pPr>
            <a:endParaRPr lang="it-IT" altLang="it-IT" sz="1800" dirty="0" smtClean="0">
              <a:latin typeface="Arial" panose="020B0604020202020204" pitchFamily="34" charset="0"/>
            </a:endParaRPr>
          </a:p>
          <a:p>
            <a:pPr eaLnBrk="1" hangingPunct="1">
              <a:spcBef>
                <a:spcPct val="0"/>
              </a:spcBef>
              <a:buFontTx/>
              <a:buNone/>
            </a:pPr>
            <a:r>
              <a:rPr lang="it-IT" altLang="it-IT" sz="1800" dirty="0" smtClean="0">
                <a:latin typeface="Arial" panose="020B0604020202020204" pitchFamily="34" charset="0"/>
              </a:rPr>
              <a:t>&gt; 2 </a:t>
            </a:r>
            <a:r>
              <a:rPr lang="it-IT" altLang="it-IT" sz="1800" dirty="0">
                <a:latin typeface="Arial" panose="020B0604020202020204" pitchFamily="34" charset="0"/>
              </a:rPr>
              <a:t>Febbraio</a:t>
            </a:r>
            <a:r>
              <a:rPr lang="it-IT" altLang="it-IT" sz="1800" dirty="0" smtClean="0">
                <a:latin typeface="Arial" panose="020B0604020202020204" pitchFamily="34" charset="0"/>
              </a:rPr>
              <a:t>: muore </a:t>
            </a:r>
            <a:r>
              <a:rPr lang="it-IT" altLang="it-IT" sz="1800" b="1" dirty="0" err="1">
                <a:latin typeface="Arial" panose="020B0604020202020204" pitchFamily="34" charset="0"/>
              </a:rPr>
              <a:t>Dmitri</a:t>
            </a:r>
            <a:r>
              <a:rPr lang="it-IT" altLang="it-IT" sz="1800" b="1" dirty="0">
                <a:latin typeface="Arial" panose="020B0604020202020204" pitchFamily="34" charset="0"/>
              </a:rPr>
              <a:t> </a:t>
            </a:r>
            <a:r>
              <a:rPr lang="it-IT" altLang="it-IT" sz="1800" b="1" dirty="0" err="1">
                <a:latin typeface="Arial" panose="020B0604020202020204" pitchFamily="34" charset="0"/>
              </a:rPr>
              <a:t>Mendeleev</a:t>
            </a:r>
            <a:endParaRPr lang="it-IT" altLang="it-IT" sz="1800" b="1" dirty="0">
              <a:latin typeface="Arial" panose="020B0604020202020204" pitchFamily="34" charset="0"/>
            </a:endParaRPr>
          </a:p>
          <a:p>
            <a:pPr eaLnBrk="1" hangingPunct="1">
              <a:spcBef>
                <a:spcPct val="0"/>
              </a:spcBef>
              <a:buFontTx/>
              <a:buNone/>
            </a:pPr>
            <a:r>
              <a:rPr lang="it-IT" altLang="it-IT" sz="1800" dirty="0" smtClean="0">
                <a:latin typeface="Arial" panose="020B0604020202020204" pitchFamily="34" charset="0"/>
              </a:rPr>
              <a:t>&gt; 16 </a:t>
            </a:r>
            <a:r>
              <a:rPr lang="it-IT" altLang="it-IT" sz="1800" dirty="0">
                <a:latin typeface="Arial" panose="020B0604020202020204" pitchFamily="34" charset="0"/>
              </a:rPr>
              <a:t>Febbraio</a:t>
            </a:r>
            <a:r>
              <a:rPr lang="it-IT" altLang="it-IT" sz="1800" dirty="0" smtClean="0">
                <a:latin typeface="Arial" panose="020B0604020202020204" pitchFamily="34" charset="0"/>
              </a:rPr>
              <a:t>: muore </a:t>
            </a:r>
            <a:r>
              <a:rPr lang="it-IT" altLang="it-IT" sz="1800" b="1" dirty="0">
                <a:latin typeface="Arial" panose="020B0604020202020204" pitchFamily="34" charset="0"/>
              </a:rPr>
              <a:t>Giosuè </a:t>
            </a:r>
            <a:r>
              <a:rPr lang="it-IT" altLang="it-IT" sz="1800" b="1" dirty="0" smtClean="0">
                <a:latin typeface="Arial" panose="020B0604020202020204" pitchFamily="34" charset="0"/>
              </a:rPr>
              <a:t>Carducci</a:t>
            </a:r>
          </a:p>
          <a:p>
            <a:pPr eaLnBrk="1" hangingPunct="1">
              <a:spcBef>
                <a:spcPct val="0"/>
              </a:spcBef>
              <a:buFontTx/>
              <a:buNone/>
            </a:pPr>
            <a:endParaRPr lang="it-IT" altLang="it-IT" sz="1800" dirty="0" smtClean="0">
              <a:latin typeface="Arial" panose="020B0604020202020204" pitchFamily="34" charset="0"/>
            </a:endParaRPr>
          </a:p>
          <a:p>
            <a:pPr eaLnBrk="1" hangingPunct="1">
              <a:spcBef>
                <a:spcPct val="0"/>
              </a:spcBef>
              <a:buFontTx/>
              <a:buNone/>
            </a:pPr>
            <a:r>
              <a:rPr lang="it-IT" altLang="it-IT" sz="1800" dirty="0" smtClean="0">
                <a:latin typeface="Arial" panose="020B0604020202020204" pitchFamily="34" charset="0"/>
              </a:rPr>
              <a:t>&gt; </a:t>
            </a:r>
            <a:r>
              <a:rPr lang="it-IT" altLang="it-IT" sz="1800" dirty="0">
                <a:latin typeface="Arial" panose="020B0604020202020204" pitchFamily="34" charset="0"/>
              </a:rPr>
              <a:t>22 febbraio - Londra: entrano in funzione </a:t>
            </a:r>
            <a:r>
              <a:rPr lang="it-IT" altLang="it-IT" sz="1800" b="1" dirty="0">
                <a:latin typeface="Arial" panose="020B0604020202020204" pitchFamily="34" charset="0"/>
              </a:rPr>
              <a:t>i </a:t>
            </a:r>
            <a:r>
              <a:rPr lang="it-IT" altLang="it-IT" sz="1800" b="1" dirty="0">
                <a:latin typeface="Arial" panose="020B0604020202020204" pitchFamily="34" charset="0"/>
                <a:hlinkClick r:id="rId4" action="ppaction://hlinkfile"/>
              </a:rPr>
              <a:t>primi taxi</a:t>
            </a:r>
            <a:r>
              <a:rPr lang="it-IT" altLang="it-IT" sz="1800" b="1" dirty="0">
                <a:latin typeface="Arial" panose="020B0604020202020204" pitchFamily="34" charset="0"/>
              </a:rPr>
              <a:t> </a:t>
            </a:r>
            <a:r>
              <a:rPr lang="it-IT" altLang="it-IT" sz="1800" dirty="0">
                <a:latin typeface="Arial" panose="020B0604020202020204" pitchFamily="34" charset="0"/>
              </a:rPr>
              <a:t>con tassametro </a:t>
            </a:r>
          </a:p>
          <a:p>
            <a:pPr eaLnBrk="1" hangingPunct="1">
              <a:spcBef>
                <a:spcPct val="0"/>
              </a:spcBef>
              <a:buFontTx/>
              <a:buNone/>
            </a:pPr>
            <a:endParaRPr lang="it-IT" altLang="it-IT" sz="1800" dirty="0">
              <a:latin typeface="Arial" panose="020B0604020202020204" pitchFamily="34" charset="0"/>
            </a:endParaRPr>
          </a:p>
        </p:txBody>
      </p:sp>
      <p:sp>
        <p:nvSpPr>
          <p:cNvPr id="28677" name="AutoShape 2"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8678" name="AutoShape 4"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8679" name="AutoShape 6"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8680" name="AutoShape 8"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sp>
        <p:nvSpPr>
          <p:cNvPr id="28681" name="AutoShape 10" descr="Risultati immagini per viaggio nella luna georges méliès"/>
          <p:cNvSpPr>
            <a:spLocks noChangeAspect="1" noChangeArrowheads="1"/>
          </p:cNvSpPr>
          <p:nvPr/>
        </p:nvSpPr>
        <p:spPr bwMode="auto">
          <a:xfrm>
            <a:off x="1679576" y="-41910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Arial" panose="020B0604020202020204" pitchFamily="34" charset="0"/>
            </a:endParaRPr>
          </a:p>
        </p:txBody>
      </p:sp>
      <p:pic>
        <p:nvPicPr>
          <p:cNvPr id="28683" name="Picture 2" descr="http://3.bp.blogspot.com/-1ZOsPZtHs7g/VABhABzTEhI/AAAAAAAAgzQ/Lb7c_J3p6N8/s1600/montessor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6589" y="3429000"/>
            <a:ext cx="2951979" cy="162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3" descr="https://upload.wikimedia.org/wikipedia/en/archive/4/4c/20081229135436%21Les_Demoiselles_d%27Avign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4142" y="692150"/>
            <a:ext cx="18002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nettore 1 3"/>
          <p:cNvCxnSpPr/>
          <p:nvPr/>
        </p:nvCxnSpPr>
        <p:spPr>
          <a:xfrm>
            <a:off x="263352" y="692150"/>
            <a:ext cx="11593288"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3844</Words>
  <Application>Microsoft Office PowerPoint</Application>
  <PresentationFormat>Widescreen</PresentationFormat>
  <Paragraphs>311</Paragraphs>
  <Slides>21</Slides>
  <Notes>21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21</vt:i4>
      </vt:variant>
    </vt:vector>
  </HeadingPairs>
  <TitlesOfParts>
    <vt:vector size="25" baseType="lpstr">
      <vt:lpstr>Arial</vt:lpstr>
      <vt:lpstr>Calibri</vt:lpstr>
      <vt:lpstr>Wingdings</vt:lpstr>
      <vt:lpstr>Tema di Office</vt:lpstr>
      <vt:lpstr>Dal 1906 al 1910 </vt:lpstr>
      <vt:lpstr>1906 – Scenario (1)</vt:lpstr>
      <vt:lpstr>1906 – Aziende fondate (2)</vt:lpstr>
      <vt:lpstr>1906 (3)</vt:lpstr>
      <vt:lpstr>1906 (4)</vt:lpstr>
      <vt:lpstr>1906 (5)</vt:lpstr>
      <vt:lpstr>1906 (5)</vt:lpstr>
      <vt:lpstr>1907</vt:lpstr>
      <vt:lpstr>1907 (2)</vt:lpstr>
      <vt:lpstr>1907 (3)</vt:lpstr>
      <vt:lpstr>1908</vt:lpstr>
      <vt:lpstr>1908 (2)</vt:lpstr>
      <vt:lpstr>1908: Olivetti</vt:lpstr>
      <vt:lpstr>1909</vt:lpstr>
      <vt:lpstr>1909-02-20: Manifesto Futurismo (su Le Figaro)</vt:lpstr>
      <vt:lpstr>1909</vt:lpstr>
      <vt:lpstr>1910</vt:lpstr>
      <vt:lpstr>1910 (2)</vt:lpstr>
      <vt:lpstr>1910: Caproni voleva volare</vt:lpstr>
      <vt:lpstr>1910 (4)</vt:lpstr>
      <vt:lpstr>1910: Chi va e chi viene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 1896 AL 1909 - Storia del 900 attraverso i motivi più popolari -</dc:title>
  <dc:creator/>
  <cp:lastModifiedBy/>
  <cp:revision>4</cp:revision>
  <dcterms:created xsi:type="dcterms:W3CDTF">2015-05-31T16:57:33Z</dcterms:created>
  <dcterms:modified xsi:type="dcterms:W3CDTF">2025-02-27T07:11:31Z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