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90" r:id="rId1"/>
  </p:sldMasterIdLst>
  <p:notesMasterIdLst>
    <p:notesMasterId r:id="rId39"/>
  </p:notesMasterIdLst>
  <p:sldIdLst>
    <p:sldId id="256" r:id="rId2"/>
    <p:sldId id="334" r:id="rId3"/>
    <p:sldId id="336" r:id="rId4"/>
    <p:sldId id="338" r:id="rId5"/>
    <p:sldId id="339" r:id="rId6"/>
    <p:sldId id="340" r:id="rId7"/>
    <p:sldId id="341" r:id="rId8"/>
    <p:sldId id="342" r:id="rId9"/>
    <p:sldId id="343" r:id="rId10"/>
    <p:sldId id="344" r:id="rId11"/>
    <p:sldId id="345" r:id="rId12"/>
    <p:sldId id="351" r:id="rId13"/>
    <p:sldId id="346" r:id="rId14"/>
    <p:sldId id="347" r:id="rId15"/>
    <p:sldId id="335" r:id="rId16"/>
    <p:sldId id="348" r:id="rId17"/>
    <p:sldId id="350" r:id="rId18"/>
    <p:sldId id="352" r:id="rId19"/>
    <p:sldId id="353" r:id="rId20"/>
    <p:sldId id="354" r:id="rId21"/>
    <p:sldId id="355" r:id="rId22"/>
    <p:sldId id="356" r:id="rId23"/>
    <p:sldId id="357" r:id="rId24"/>
    <p:sldId id="358" r:id="rId25"/>
    <p:sldId id="359" r:id="rId26"/>
    <p:sldId id="360" r:id="rId27"/>
    <p:sldId id="361" r:id="rId28"/>
    <p:sldId id="362" r:id="rId29"/>
    <p:sldId id="363" r:id="rId30"/>
    <p:sldId id="364" r:id="rId31"/>
    <p:sldId id="365" r:id="rId32"/>
    <p:sldId id="366" r:id="rId33"/>
    <p:sldId id="367" r:id="rId34"/>
    <p:sldId id="368" r:id="rId35"/>
    <p:sldId id="369" r:id="rId36"/>
    <p:sldId id="370" r:id="rId37"/>
    <p:sldId id="349" r:id="rId3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070" autoAdjust="0"/>
  </p:normalViewPr>
  <p:slideViewPr>
    <p:cSldViewPr>
      <p:cViewPr varScale="1">
        <p:scale>
          <a:sx n="73" d="100"/>
          <a:sy n="73" d="100"/>
        </p:scale>
        <p:origin x="618"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fontAlgn="auto">
              <a:spcBef>
                <a:spcPts val="0"/>
              </a:spcBef>
              <a:spcAft>
                <a:spcPts val="0"/>
              </a:spcAft>
              <a:defRPr sz="1200">
                <a:latin typeface="+mn-lt"/>
                <a:cs typeface="+mn-cs"/>
              </a:defRPr>
            </a:lvl1pPr>
          </a:lstStyle>
          <a:p>
            <a:pPr>
              <a:defRPr/>
            </a:pPr>
            <a:fld id="{DCA05C25-31A4-4FD0-82F3-C967DC56438A}" type="datetimeFigureOut">
              <a:rPr lang="en-US"/>
              <a:pPr>
                <a:defRPr/>
              </a:pPr>
              <a:t>4/10/2025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626D1C8-5261-4187-B70A-6FF70AB6F2E1}" type="slidenum">
              <a:rPr lang="en-US" altLang="it-IT"/>
              <a:pPr/>
              <a:t>‹N›</a:t>
            </a:fld>
            <a:endParaRPr lang="en-US"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358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EE8C03-2B9B-4D22-9462-A8B9EA083630}" type="slidenum">
              <a:rPr lang="en-US" altLang="it-IT">
                <a:latin typeface="Calibri" panose="020F0502020204030204" pitchFamily="34" charset="0"/>
              </a:rPr>
              <a:pPr eaLnBrk="1" hangingPunct="1"/>
              <a:t>1</a:t>
            </a:fld>
            <a:endParaRPr lang="en-US" altLang="it-IT">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D0CEE29-4126-473E-8020-FD31FFEB7097}" type="slidenum">
              <a:rPr lang="en-US" altLang="it-IT">
                <a:latin typeface="Calibri" panose="020F0502020204030204" pitchFamily="34" charset="0"/>
              </a:rPr>
              <a:pPr eaLnBrk="1" hangingPunct="1"/>
              <a:t>10</a:t>
            </a:fld>
            <a:endParaRPr lang="en-US" altLang="it-IT">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9BE5B3-FBD0-4F9E-A9A7-E08CF4BE0B2C}" type="slidenum">
              <a:rPr lang="en-US" altLang="it-IT">
                <a:latin typeface="Calibri" panose="020F0502020204030204" pitchFamily="34" charset="0"/>
              </a:rPr>
              <a:pPr eaLnBrk="1" hangingPunct="1"/>
              <a:t>11</a:t>
            </a:fld>
            <a:endParaRPr lang="en-US" altLang="it-IT">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9BE5B3-FBD0-4F9E-A9A7-E08CF4BE0B2C}" type="slidenum">
              <a:rPr lang="en-US" altLang="it-IT">
                <a:latin typeface="Calibri" panose="020F0502020204030204" pitchFamily="34" charset="0"/>
              </a:rPr>
              <a:pPr eaLnBrk="1" hangingPunct="1"/>
              <a:t>12</a:t>
            </a:fld>
            <a:endParaRPr lang="en-US" altLang="it-IT">
              <a:latin typeface="Calibri" panose="020F0502020204030204" pitchFamily="34" charset="0"/>
            </a:endParaRPr>
          </a:p>
        </p:txBody>
      </p:sp>
    </p:spTree>
    <p:extLst>
      <p:ext uri="{BB962C8B-B14F-4D97-AF65-F5344CB8AC3E}">
        <p14:creationId xmlns:p14="http://schemas.microsoft.com/office/powerpoint/2010/main" val="2103681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F40328-1591-49E2-BAE4-9F1D66C6C002}" type="slidenum">
              <a:rPr lang="en-US" altLang="it-IT">
                <a:latin typeface="Calibri" panose="020F0502020204030204" pitchFamily="34" charset="0"/>
              </a:rPr>
              <a:pPr eaLnBrk="1" hangingPunct="1"/>
              <a:t>13</a:t>
            </a:fld>
            <a:endParaRPr lang="en-US" altLang="it-IT">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0AD9FF-35AC-4FC7-B51A-9D80EA438461}" type="slidenum">
              <a:rPr lang="en-US" altLang="it-IT">
                <a:latin typeface="Calibri" panose="020F0502020204030204" pitchFamily="34" charset="0"/>
              </a:rPr>
              <a:pPr eaLnBrk="1" hangingPunct="1"/>
              <a:t>14</a:t>
            </a:fld>
            <a:endParaRPr lang="en-US" altLang="it-IT">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63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EE5934-4ACE-4B3D-B432-D5780A11DE04}" type="slidenum">
              <a:rPr lang="en-US" altLang="it-IT">
                <a:latin typeface="Calibri" panose="020F0502020204030204" pitchFamily="34" charset="0"/>
              </a:rPr>
              <a:pPr eaLnBrk="1" hangingPunct="1"/>
              <a:t>15</a:t>
            </a:fld>
            <a:endParaRPr lang="en-US" altLang="it-IT">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39BAC2-65B6-49E1-AC79-F750845D7EAE}" type="slidenum">
              <a:rPr lang="en-US" altLang="it-IT">
                <a:latin typeface="Calibri" panose="020F0502020204030204" pitchFamily="34" charset="0"/>
              </a:rPr>
              <a:pPr eaLnBrk="1" hangingPunct="1"/>
              <a:t>16</a:t>
            </a:fld>
            <a:endParaRPr lang="en-US" altLang="it-IT">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39BAC2-65B6-49E1-AC79-F750845D7EAE}" type="slidenum">
              <a:rPr lang="en-US" altLang="it-IT">
                <a:latin typeface="Calibri" panose="020F0502020204030204" pitchFamily="34" charset="0"/>
              </a:rPr>
              <a:pPr eaLnBrk="1" hangingPunct="1"/>
              <a:t>17</a:t>
            </a:fld>
            <a:endParaRPr lang="en-US" altLang="it-IT">
              <a:latin typeface="Calibri" panose="020F0502020204030204" pitchFamily="34" charset="0"/>
            </a:endParaRPr>
          </a:p>
        </p:txBody>
      </p:sp>
    </p:spTree>
    <p:extLst>
      <p:ext uri="{BB962C8B-B14F-4D97-AF65-F5344CB8AC3E}">
        <p14:creationId xmlns:p14="http://schemas.microsoft.com/office/powerpoint/2010/main" val="3421229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39BAC2-65B6-49E1-AC79-F750845D7EAE}" type="slidenum">
              <a:rPr lang="en-US" altLang="it-IT">
                <a:latin typeface="Calibri" panose="020F0502020204030204" pitchFamily="34" charset="0"/>
              </a:rPr>
              <a:pPr eaLnBrk="1" hangingPunct="1"/>
              <a:t>18</a:t>
            </a:fld>
            <a:endParaRPr lang="en-US" altLang="it-IT">
              <a:latin typeface="Calibri" panose="020F0502020204030204" pitchFamily="34" charset="0"/>
            </a:endParaRPr>
          </a:p>
        </p:txBody>
      </p:sp>
    </p:spTree>
    <p:extLst>
      <p:ext uri="{BB962C8B-B14F-4D97-AF65-F5344CB8AC3E}">
        <p14:creationId xmlns:p14="http://schemas.microsoft.com/office/powerpoint/2010/main" val="1145230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2A66B8-3E0F-49C6-A7F0-770590C558EF}" type="slidenum">
              <a:rPr lang="en-US" altLang="it-IT">
                <a:latin typeface="Calibri" panose="020F0502020204030204" pitchFamily="34" charset="0"/>
              </a:rPr>
              <a:pPr eaLnBrk="1" hangingPunct="1"/>
              <a:t>19</a:t>
            </a:fld>
            <a:endParaRPr lang="en-US" altLang="it-IT">
              <a:latin typeface="Calibri" panose="020F0502020204030204" pitchFamily="34" charset="0"/>
            </a:endParaRPr>
          </a:p>
        </p:txBody>
      </p:sp>
    </p:spTree>
    <p:extLst>
      <p:ext uri="{BB962C8B-B14F-4D97-AF65-F5344CB8AC3E}">
        <p14:creationId xmlns:p14="http://schemas.microsoft.com/office/powerpoint/2010/main" val="2737053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1F7D4B9-F85B-4B81-9CF2-CBF31E2AB246}" type="slidenum">
              <a:rPr lang="en-US" altLang="it-IT">
                <a:latin typeface="Calibri" panose="020F0502020204030204" pitchFamily="34" charset="0"/>
              </a:rPr>
              <a:pPr eaLnBrk="1" hangingPunct="1"/>
              <a:t>2</a:t>
            </a:fld>
            <a:endParaRPr lang="en-US" altLang="it-IT">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39104A4-536B-4199-929D-C9F29F288330}" type="slidenum">
              <a:rPr lang="en-US" altLang="it-IT">
                <a:latin typeface="Calibri" panose="020F0502020204030204" pitchFamily="34" charset="0"/>
              </a:rPr>
              <a:pPr eaLnBrk="1" hangingPunct="1"/>
              <a:t>20</a:t>
            </a:fld>
            <a:endParaRPr lang="en-US" altLang="it-IT">
              <a:latin typeface="Calibri" panose="020F0502020204030204" pitchFamily="34" charset="0"/>
            </a:endParaRPr>
          </a:p>
        </p:txBody>
      </p:sp>
    </p:spTree>
    <p:extLst>
      <p:ext uri="{BB962C8B-B14F-4D97-AF65-F5344CB8AC3E}">
        <p14:creationId xmlns:p14="http://schemas.microsoft.com/office/powerpoint/2010/main" val="2071859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EB923E-711A-47F5-A909-BD9D5028ABE8}" type="slidenum">
              <a:rPr lang="en-US" altLang="it-IT">
                <a:latin typeface="Calibri" panose="020F0502020204030204" pitchFamily="34" charset="0"/>
              </a:rPr>
              <a:pPr eaLnBrk="1" hangingPunct="1"/>
              <a:t>21</a:t>
            </a:fld>
            <a:endParaRPr lang="en-US" altLang="it-IT">
              <a:latin typeface="Calibri" panose="020F0502020204030204" pitchFamily="34" charset="0"/>
            </a:endParaRPr>
          </a:p>
        </p:txBody>
      </p:sp>
    </p:spTree>
    <p:extLst>
      <p:ext uri="{BB962C8B-B14F-4D97-AF65-F5344CB8AC3E}">
        <p14:creationId xmlns:p14="http://schemas.microsoft.com/office/powerpoint/2010/main" val="4156785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A169E46-CF2F-49BF-9C22-9C80203F0BA4}" type="slidenum">
              <a:rPr lang="en-US" altLang="it-IT">
                <a:latin typeface="Calibri" panose="020F0502020204030204" pitchFamily="34" charset="0"/>
              </a:rPr>
              <a:pPr eaLnBrk="1" hangingPunct="1"/>
              <a:t>22</a:t>
            </a:fld>
            <a:endParaRPr lang="en-US" altLang="it-IT">
              <a:latin typeface="Calibri" panose="020F0502020204030204" pitchFamily="34" charset="0"/>
            </a:endParaRPr>
          </a:p>
        </p:txBody>
      </p:sp>
    </p:spTree>
    <p:extLst>
      <p:ext uri="{BB962C8B-B14F-4D97-AF65-F5344CB8AC3E}">
        <p14:creationId xmlns:p14="http://schemas.microsoft.com/office/powerpoint/2010/main" val="1672304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2B141D-C601-4F9A-AA6B-C18B4CF3264C}" type="slidenum">
              <a:rPr lang="en-US" altLang="it-IT">
                <a:latin typeface="Calibri" panose="020F0502020204030204" pitchFamily="34" charset="0"/>
              </a:rPr>
              <a:pPr eaLnBrk="1" hangingPunct="1"/>
              <a:t>23</a:t>
            </a:fld>
            <a:endParaRPr lang="en-US" altLang="it-IT">
              <a:latin typeface="Calibri" panose="020F0502020204030204" pitchFamily="34" charset="0"/>
            </a:endParaRPr>
          </a:p>
        </p:txBody>
      </p:sp>
    </p:spTree>
    <p:extLst>
      <p:ext uri="{BB962C8B-B14F-4D97-AF65-F5344CB8AC3E}">
        <p14:creationId xmlns:p14="http://schemas.microsoft.com/office/powerpoint/2010/main" val="1863715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1DA28C-22E1-4E4D-B936-F03DE26AD38F}" type="slidenum">
              <a:rPr lang="en-US" altLang="it-IT">
                <a:latin typeface="Calibri" panose="020F0502020204030204" pitchFamily="34" charset="0"/>
              </a:rPr>
              <a:pPr eaLnBrk="1" hangingPunct="1"/>
              <a:t>24</a:t>
            </a:fld>
            <a:endParaRPr lang="en-US" altLang="it-IT">
              <a:latin typeface="Calibri" panose="020F0502020204030204" pitchFamily="34" charset="0"/>
            </a:endParaRPr>
          </a:p>
        </p:txBody>
      </p:sp>
    </p:spTree>
    <p:extLst>
      <p:ext uri="{BB962C8B-B14F-4D97-AF65-F5344CB8AC3E}">
        <p14:creationId xmlns:p14="http://schemas.microsoft.com/office/powerpoint/2010/main" val="3233514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EEA75D-77C4-425B-992C-ACA8633D665F}" type="slidenum">
              <a:rPr lang="en-US" altLang="it-IT">
                <a:latin typeface="Calibri" panose="020F0502020204030204" pitchFamily="34" charset="0"/>
              </a:rPr>
              <a:pPr eaLnBrk="1" hangingPunct="1"/>
              <a:t>25</a:t>
            </a:fld>
            <a:endParaRPr lang="en-US" altLang="it-IT">
              <a:latin typeface="Calibri" panose="020F0502020204030204" pitchFamily="34" charset="0"/>
            </a:endParaRPr>
          </a:p>
        </p:txBody>
      </p:sp>
    </p:spTree>
    <p:extLst>
      <p:ext uri="{BB962C8B-B14F-4D97-AF65-F5344CB8AC3E}">
        <p14:creationId xmlns:p14="http://schemas.microsoft.com/office/powerpoint/2010/main" val="405033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EEA75D-77C4-425B-992C-ACA8633D665F}" type="slidenum">
              <a:rPr lang="en-US" altLang="it-IT">
                <a:latin typeface="Calibri" panose="020F0502020204030204" pitchFamily="34" charset="0"/>
              </a:rPr>
              <a:pPr eaLnBrk="1" hangingPunct="1"/>
              <a:t>26</a:t>
            </a:fld>
            <a:endParaRPr lang="en-US" altLang="it-IT">
              <a:latin typeface="Calibri" panose="020F0502020204030204" pitchFamily="34" charset="0"/>
            </a:endParaRPr>
          </a:p>
        </p:txBody>
      </p:sp>
    </p:spTree>
    <p:extLst>
      <p:ext uri="{BB962C8B-B14F-4D97-AF65-F5344CB8AC3E}">
        <p14:creationId xmlns:p14="http://schemas.microsoft.com/office/powerpoint/2010/main" val="568512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CA44A18-6385-4D72-A77C-184F3D90ED7A}" type="slidenum">
              <a:rPr lang="en-US" altLang="it-IT">
                <a:latin typeface="Calibri" panose="020F0502020204030204" pitchFamily="34" charset="0"/>
              </a:rPr>
              <a:pPr eaLnBrk="1" hangingPunct="1"/>
              <a:t>27</a:t>
            </a:fld>
            <a:endParaRPr lang="en-US" altLang="it-IT">
              <a:latin typeface="Calibri" panose="020F0502020204030204" pitchFamily="34" charset="0"/>
            </a:endParaRPr>
          </a:p>
        </p:txBody>
      </p:sp>
    </p:spTree>
    <p:extLst>
      <p:ext uri="{BB962C8B-B14F-4D97-AF65-F5344CB8AC3E}">
        <p14:creationId xmlns:p14="http://schemas.microsoft.com/office/powerpoint/2010/main" val="4193710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347B3A-5F44-4C22-A43D-A94644461C91}" type="slidenum">
              <a:rPr lang="en-US" altLang="it-IT">
                <a:latin typeface="Calibri" panose="020F0502020204030204" pitchFamily="34" charset="0"/>
              </a:rPr>
              <a:pPr eaLnBrk="1" hangingPunct="1"/>
              <a:t>28</a:t>
            </a:fld>
            <a:endParaRPr lang="en-US" altLang="it-IT">
              <a:latin typeface="Calibri" panose="020F0502020204030204" pitchFamily="34" charset="0"/>
            </a:endParaRPr>
          </a:p>
        </p:txBody>
      </p:sp>
    </p:spTree>
    <p:extLst>
      <p:ext uri="{BB962C8B-B14F-4D97-AF65-F5344CB8AC3E}">
        <p14:creationId xmlns:p14="http://schemas.microsoft.com/office/powerpoint/2010/main" val="623251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A60088-3022-4E9A-90B8-E32A7BC6D0DA}" type="slidenum">
              <a:rPr lang="en-US" altLang="it-IT">
                <a:latin typeface="Calibri" panose="020F0502020204030204" pitchFamily="34" charset="0"/>
              </a:rPr>
              <a:pPr eaLnBrk="1" hangingPunct="1"/>
              <a:t>29</a:t>
            </a:fld>
            <a:endParaRPr lang="en-US" altLang="it-IT">
              <a:latin typeface="Calibri" panose="020F0502020204030204" pitchFamily="34" charset="0"/>
            </a:endParaRPr>
          </a:p>
        </p:txBody>
      </p:sp>
    </p:spTree>
    <p:extLst>
      <p:ext uri="{BB962C8B-B14F-4D97-AF65-F5344CB8AC3E}">
        <p14:creationId xmlns:p14="http://schemas.microsoft.com/office/powerpoint/2010/main" val="2016023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44347E5-7FE3-4FBD-8E6B-E8441A7E3AF5}" type="slidenum">
              <a:rPr lang="en-US" altLang="it-IT">
                <a:latin typeface="Calibri" panose="020F0502020204030204" pitchFamily="34" charset="0"/>
              </a:rPr>
              <a:pPr eaLnBrk="1" hangingPunct="1"/>
              <a:t>3</a:t>
            </a:fld>
            <a:endParaRPr lang="en-US" altLang="it-IT">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91F6C06-41F9-4532-AFEF-8D66A05DBF13}" type="slidenum">
              <a:rPr lang="en-US" altLang="it-IT">
                <a:latin typeface="Calibri" panose="020F0502020204030204" pitchFamily="34" charset="0"/>
              </a:rPr>
              <a:pPr eaLnBrk="1" hangingPunct="1"/>
              <a:t>30</a:t>
            </a:fld>
            <a:endParaRPr lang="en-US" altLang="it-IT">
              <a:latin typeface="Calibri" panose="020F0502020204030204" pitchFamily="34" charset="0"/>
            </a:endParaRPr>
          </a:p>
        </p:txBody>
      </p:sp>
    </p:spTree>
    <p:extLst>
      <p:ext uri="{BB962C8B-B14F-4D97-AF65-F5344CB8AC3E}">
        <p14:creationId xmlns:p14="http://schemas.microsoft.com/office/powerpoint/2010/main" val="1710658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166B380-DE5E-46C2-A1E4-8922790B3610}" type="slidenum">
              <a:rPr lang="en-US" altLang="it-IT">
                <a:latin typeface="Calibri" panose="020F0502020204030204" pitchFamily="34" charset="0"/>
              </a:rPr>
              <a:pPr eaLnBrk="1" hangingPunct="1"/>
              <a:t>31</a:t>
            </a:fld>
            <a:endParaRPr lang="en-US" altLang="it-IT">
              <a:latin typeface="Calibri" panose="020F0502020204030204" pitchFamily="34" charset="0"/>
            </a:endParaRPr>
          </a:p>
        </p:txBody>
      </p:sp>
    </p:spTree>
    <p:extLst>
      <p:ext uri="{BB962C8B-B14F-4D97-AF65-F5344CB8AC3E}">
        <p14:creationId xmlns:p14="http://schemas.microsoft.com/office/powerpoint/2010/main" val="11032003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2381B9-FCCD-4BD9-BCD5-E7A9B5257DAB}" type="slidenum">
              <a:rPr lang="en-US" altLang="it-IT">
                <a:latin typeface="Calibri" panose="020F0502020204030204" pitchFamily="34" charset="0"/>
              </a:rPr>
              <a:pPr eaLnBrk="1" hangingPunct="1"/>
              <a:t>32</a:t>
            </a:fld>
            <a:endParaRPr lang="en-US" altLang="it-IT">
              <a:latin typeface="Calibri" panose="020F0502020204030204" pitchFamily="34" charset="0"/>
            </a:endParaRPr>
          </a:p>
        </p:txBody>
      </p:sp>
    </p:spTree>
    <p:extLst>
      <p:ext uri="{BB962C8B-B14F-4D97-AF65-F5344CB8AC3E}">
        <p14:creationId xmlns:p14="http://schemas.microsoft.com/office/powerpoint/2010/main" val="722537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62FDE85-1B4A-4CF2-B0FB-EF51C47394A6}" type="slidenum">
              <a:rPr lang="en-US" altLang="it-IT">
                <a:latin typeface="Calibri" panose="020F0502020204030204" pitchFamily="34" charset="0"/>
              </a:rPr>
              <a:pPr eaLnBrk="1" hangingPunct="1"/>
              <a:t>33</a:t>
            </a:fld>
            <a:endParaRPr lang="en-US" altLang="it-IT">
              <a:latin typeface="Calibri" panose="020F0502020204030204" pitchFamily="34" charset="0"/>
            </a:endParaRPr>
          </a:p>
        </p:txBody>
      </p:sp>
    </p:spTree>
    <p:extLst>
      <p:ext uri="{BB962C8B-B14F-4D97-AF65-F5344CB8AC3E}">
        <p14:creationId xmlns:p14="http://schemas.microsoft.com/office/powerpoint/2010/main" val="15589066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1CE556-99B9-43C5-BA75-3B8F2C11BF0F}" type="slidenum">
              <a:rPr lang="en-US" altLang="it-IT">
                <a:latin typeface="Calibri" panose="020F0502020204030204" pitchFamily="34" charset="0"/>
              </a:rPr>
              <a:pPr eaLnBrk="1" hangingPunct="1"/>
              <a:t>34</a:t>
            </a:fld>
            <a:endParaRPr lang="en-US" altLang="it-IT">
              <a:latin typeface="Calibri" panose="020F0502020204030204" pitchFamily="34" charset="0"/>
            </a:endParaRPr>
          </a:p>
        </p:txBody>
      </p:sp>
    </p:spTree>
    <p:extLst>
      <p:ext uri="{BB962C8B-B14F-4D97-AF65-F5344CB8AC3E}">
        <p14:creationId xmlns:p14="http://schemas.microsoft.com/office/powerpoint/2010/main" val="33807731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49066C-C36C-4BD0-915F-E0C94EB7CFB0}" type="slidenum">
              <a:rPr lang="en-US" altLang="it-IT">
                <a:latin typeface="Calibri" panose="020F0502020204030204" pitchFamily="34" charset="0"/>
              </a:rPr>
              <a:pPr eaLnBrk="1" hangingPunct="1"/>
              <a:t>35</a:t>
            </a:fld>
            <a:endParaRPr lang="en-US" altLang="it-IT">
              <a:latin typeface="Calibri" panose="020F0502020204030204" pitchFamily="34" charset="0"/>
            </a:endParaRPr>
          </a:p>
        </p:txBody>
      </p:sp>
    </p:spTree>
    <p:extLst>
      <p:ext uri="{BB962C8B-B14F-4D97-AF65-F5344CB8AC3E}">
        <p14:creationId xmlns:p14="http://schemas.microsoft.com/office/powerpoint/2010/main" val="12606182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49066C-C36C-4BD0-915F-E0C94EB7CFB0}" type="slidenum">
              <a:rPr lang="en-US" altLang="it-IT">
                <a:latin typeface="Calibri" panose="020F0502020204030204" pitchFamily="34" charset="0"/>
              </a:rPr>
              <a:pPr eaLnBrk="1" hangingPunct="1"/>
              <a:t>36</a:t>
            </a:fld>
            <a:endParaRPr lang="en-US" altLang="it-IT">
              <a:latin typeface="Calibri" panose="020F0502020204030204" pitchFamily="34" charset="0"/>
            </a:endParaRPr>
          </a:p>
        </p:txBody>
      </p:sp>
    </p:spTree>
    <p:extLst>
      <p:ext uri="{BB962C8B-B14F-4D97-AF65-F5344CB8AC3E}">
        <p14:creationId xmlns:p14="http://schemas.microsoft.com/office/powerpoint/2010/main" val="22285617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63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CCEB783-9C2C-4BBE-9F07-4F79C400282B}" type="slidenum">
              <a:rPr lang="en-US" altLang="it-IT">
                <a:latin typeface="Calibri" panose="020F0502020204030204" pitchFamily="34" charset="0"/>
              </a:rPr>
              <a:pPr eaLnBrk="1" hangingPunct="1"/>
              <a:t>37</a:t>
            </a:fld>
            <a:endParaRPr lang="en-US" altLang="it-IT">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EB6DE4-70E8-4BC5-B57D-F13130520705}" type="slidenum">
              <a:rPr lang="en-US" altLang="it-IT">
                <a:latin typeface="Calibri" panose="020F0502020204030204" pitchFamily="34" charset="0"/>
              </a:rPr>
              <a:pPr eaLnBrk="1" hangingPunct="1"/>
              <a:t>4</a:t>
            </a:fld>
            <a:endParaRPr lang="en-US" altLang="it-IT">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CE891D-2069-4D03-A618-A98CC8AFB652}" type="slidenum">
              <a:rPr lang="en-US" altLang="it-IT">
                <a:latin typeface="Calibri" panose="020F0502020204030204" pitchFamily="34" charset="0"/>
              </a:rPr>
              <a:pPr eaLnBrk="1" hangingPunct="1"/>
              <a:t>5</a:t>
            </a:fld>
            <a:endParaRPr lang="en-US" altLang="it-IT">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FABFBD-3FEC-4C33-B9E7-CF6D4F99ACEA}" type="slidenum">
              <a:rPr lang="en-US" altLang="it-IT">
                <a:latin typeface="Calibri" panose="020F0502020204030204" pitchFamily="34" charset="0"/>
              </a:rPr>
              <a:pPr eaLnBrk="1" hangingPunct="1"/>
              <a:t>6</a:t>
            </a:fld>
            <a:endParaRPr lang="en-US" altLang="it-IT">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4C4A08-68D4-47D9-B766-3EF947E949DF}" type="slidenum">
              <a:rPr lang="en-US" altLang="it-IT">
                <a:latin typeface="Calibri" panose="020F0502020204030204" pitchFamily="34" charset="0"/>
              </a:rPr>
              <a:pPr eaLnBrk="1" hangingPunct="1"/>
              <a:t>7</a:t>
            </a:fld>
            <a:endParaRPr lang="en-US" altLang="it-IT">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dirty="0"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82024B3-E58E-4DA9-8C4D-2A7EDE43C04A}" type="slidenum">
              <a:rPr lang="en-US" altLang="it-IT">
                <a:latin typeface="Calibri" panose="020F0502020204030204" pitchFamily="34" charset="0"/>
              </a:rPr>
              <a:pPr eaLnBrk="1" hangingPunct="1"/>
              <a:t>8</a:t>
            </a:fld>
            <a:endParaRPr lang="en-US" altLang="it-IT">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48FA9BD-AC58-4424-BEC1-F9CC4AF71E8F}" type="slidenum">
              <a:rPr lang="en-US" altLang="it-IT">
                <a:latin typeface="Calibri" panose="020F0502020204030204" pitchFamily="34" charset="0"/>
              </a:rPr>
              <a:pPr eaLnBrk="1" hangingPunct="1"/>
              <a:t>9</a:t>
            </a:fld>
            <a:endParaRPr lang="en-US" altLang="it-IT">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lgn="ctr">
              <a:defRPr>
                <a:solidFill>
                  <a:schemeClr val="tx1">
                    <a:tint val="75000"/>
                  </a:schemeClr>
                </a:solidFill>
              </a:defRPr>
            </a:lvl1pPr>
          </a:lstStyle>
          <a:p>
            <a:pPr>
              <a:defRPr/>
            </a:pPr>
            <a:fld id="{A9AB0129-6A39-46C8-907E-DDA434178E27}" type="datetime8">
              <a:rPr lang="en-US"/>
              <a:pPr>
                <a:defRPr/>
              </a:pPr>
              <a:t>4/10/2025 10:21 AM</a:t>
            </a:fld>
            <a:endParaRPr lang="en-US" sz="2000" dirty="0">
              <a:solidFill>
                <a:srgbClr val="FFFFFF"/>
              </a:solidFill>
            </a:endParaRPr>
          </a:p>
        </p:txBody>
      </p:sp>
      <p:sp>
        <p:nvSpPr>
          <p:cNvPr id="5" name="Segnaposto piè di pagina 4"/>
          <p:cNvSpPr>
            <a:spLocks noGrp="1"/>
          </p:cNvSpPr>
          <p:nvPr>
            <p:ph type="ftr" sz="quarter" idx="11"/>
          </p:nvPr>
        </p:nvSpPr>
        <p:spPr/>
        <p:txBody>
          <a:bodyPr/>
          <a:lstStyle>
            <a:lvl1pPr>
              <a:defRPr sz="1200"/>
            </a:lvl1pPr>
          </a:lstStyle>
          <a:p>
            <a:pPr>
              <a:defRPr/>
            </a:pPr>
            <a:endParaRPr lang="en-US"/>
          </a:p>
        </p:txBody>
      </p:sp>
      <p:sp>
        <p:nvSpPr>
          <p:cNvPr id="6" name="Segnaposto numero diapositiva 5"/>
          <p:cNvSpPr>
            <a:spLocks noGrp="1"/>
          </p:cNvSpPr>
          <p:nvPr>
            <p:ph type="sldNum" sz="quarter" idx="12"/>
          </p:nvPr>
        </p:nvSpPr>
        <p:spPr/>
        <p:txBody>
          <a:bodyPr/>
          <a:lstStyle>
            <a:lvl1pPr algn="r">
              <a:defRPr>
                <a:solidFill>
                  <a:srgbClr val="898989"/>
                </a:solidFill>
              </a:defRPr>
            </a:lvl1pPr>
          </a:lstStyle>
          <a:p>
            <a:fld id="{D54C7D72-1BBE-405A-B1E2-6AB45B74D9CF}" type="slidenum">
              <a:rPr lang="en-US" altLang="it-IT"/>
              <a:pPr/>
              <a:t>‹N›</a:t>
            </a:fld>
            <a:endParaRPr lang="en-US" altLang="it-IT"/>
          </a:p>
        </p:txBody>
      </p:sp>
    </p:spTree>
    <p:extLst>
      <p:ext uri="{BB962C8B-B14F-4D97-AF65-F5344CB8AC3E}">
        <p14:creationId xmlns:p14="http://schemas.microsoft.com/office/powerpoint/2010/main" val="120422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4" name="CasellaDiTesto 3"/>
          <p:cNvSpPr txBox="1"/>
          <p:nvPr userDrawn="1"/>
        </p:nvSpPr>
        <p:spPr>
          <a:xfrm>
            <a:off x="9935634" y="6381750"/>
            <a:ext cx="1631951" cy="368300"/>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54FC2A37-57E6-470A-A997-5FCC2A5FCE64}" type="slidenum">
              <a:rPr lang="it-IT" altLang="it-IT">
                <a:latin typeface="Calibri" panose="020F0502020204030204" pitchFamily="34" charset="0"/>
              </a:rPr>
              <a:pPr algn="ctr" eaLnBrk="1" hangingPunct="1"/>
              <a:t>‹N›</a:t>
            </a:fld>
            <a:endParaRPr lang="it-IT" altLang="it-IT">
              <a:latin typeface="Calibri" panose="020F0502020204030204" pitchFamily="34" charset="0"/>
            </a:endParaRPr>
          </a:p>
        </p:txBody>
      </p:sp>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ED2D4E66-1F97-4EA6-B793-7F42D4435304}" type="datetime8">
              <a:rPr lang="en-US"/>
              <a:pPr>
                <a:defRPr/>
              </a:pPr>
              <a:t>4/10/2025 10:21 AM</a:t>
            </a:fld>
            <a:endParaRPr lang="en-US" dirty="0">
              <a:solidFill>
                <a:schemeClr val="tx1">
                  <a:tint val="75000"/>
                </a:schemeClr>
              </a:solidFill>
            </a:endParaRPr>
          </a:p>
        </p:txBody>
      </p:sp>
      <p:sp>
        <p:nvSpPr>
          <p:cNvPr id="6" name="Segnaposto piè di pagina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396369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4" name="CasellaDiTesto 3"/>
          <p:cNvSpPr txBox="1"/>
          <p:nvPr userDrawn="1"/>
        </p:nvSpPr>
        <p:spPr>
          <a:xfrm>
            <a:off x="9935634" y="6381750"/>
            <a:ext cx="1631951" cy="368300"/>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5FE20935-266D-4313-8907-76CE6B0BBD20}" type="slidenum">
              <a:rPr lang="it-IT" altLang="it-IT">
                <a:latin typeface="Calibri" panose="020F0502020204030204" pitchFamily="34" charset="0"/>
              </a:rPr>
              <a:pPr algn="ctr" eaLnBrk="1" hangingPunct="1"/>
              <a:t>‹N›</a:t>
            </a:fld>
            <a:endParaRPr lang="it-IT" altLang="it-IT">
              <a:latin typeface="Calibri" panose="020F0502020204030204" pitchFamily="34" charset="0"/>
            </a:endParaRPr>
          </a:p>
        </p:txBody>
      </p:sp>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D589CFB2-731B-4C4C-A23C-6E28CE60E615}" type="datetime8">
              <a:rPr lang="en-US"/>
              <a:pPr>
                <a:defRPr/>
              </a:pPr>
              <a:t>4/10/2025 10:21 AM</a:t>
            </a:fld>
            <a:endParaRPr lang="en-US" sz="1400" dirty="0"/>
          </a:p>
        </p:txBody>
      </p:sp>
      <p:sp>
        <p:nvSpPr>
          <p:cNvPr id="6" name="Segnaposto piè di pagina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48720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4" name="Connettore 1 6"/>
          <p:cNvCxnSpPr/>
          <p:nvPr userDrawn="1"/>
        </p:nvCxnSpPr>
        <p:spPr>
          <a:xfrm>
            <a:off x="239184" y="1052513"/>
            <a:ext cx="1152101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609600" y="274638"/>
            <a:ext cx="10972800" cy="634082"/>
          </a:xfrm>
        </p:spPr>
        <p:txBody>
          <a:bodyPr>
            <a:noAutofit/>
          </a:bodyPr>
          <a:lstStyle>
            <a:lvl1pPr>
              <a:defRPr sz="3600"/>
            </a:lvl1p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lvl1pPr>
              <a:defRPr sz="2800"/>
            </a:lvl1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data 3"/>
          <p:cNvSpPr>
            <a:spLocks noGrp="1"/>
          </p:cNvSpPr>
          <p:nvPr>
            <p:ph type="dt" sz="half" idx="10"/>
          </p:nvPr>
        </p:nvSpPr>
        <p:spPr/>
        <p:txBody>
          <a:bodyPr/>
          <a:lstStyle>
            <a:lvl1pPr>
              <a:defRPr>
                <a:solidFill>
                  <a:schemeClr val="tx1">
                    <a:tint val="75000"/>
                  </a:schemeClr>
                </a:solidFill>
              </a:defRPr>
            </a:lvl1pPr>
          </a:lstStyle>
          <a:p>
            <a:pPr>
              <a:defRPr/>
            </a:pPr>
            <a:fld id="{66CC55F2-5183-4808-A117-5C7041DCF866}" type="datetime8">
              <a:rPr lang="en-US"/>
              <a:pPr>
                <a:defRPr/>
              </a:pPr>
              <a:t>4/10/2025 10:21 AM</a:t>
            </a:fld>
            <a:endParaRPr lang="en-US" dirty="0"/>
          </a:p>
        </p:txBody>
      </p:sp>
      <p:sp>
        <p:nvSpPr>
          <p:cNvPr id="6" name="Segnaposto piè di pagina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7" name="Segnaposto numero diapositiva 5"/>
          <p:cNvSpPr>
            <a:spLocks noGrp="1"/>
          </p:cNvSpPr>
          <p:nvPr>
            <p:ph type="sldNum" sz="quarter" idx="12"/>
          </p:nvPr>
        </p:nvSpPr>
        <p:spPr/>
        <p:txBody>
          <a:bodyPr/>
          <a:lstStyle>
            <a:lvl1pPr algn="r">
              <a:defRPr>
                <a:solidFill>
                  <a:srgbClr val="898989"/>
                </a:solidFill>
              </a:defRPr>
            </a:lvl1pPr>
          </a:lstStyle>
          <a:p>
            <a:fld id="{F558A70C-CFFB-4CA3-8945-8D7D6BFDB590}" type="slidenum">
              <a:rPr lang="en-US" altLang="it-IT"/>
              <a:pPr/>
              <a:t>‹N›</a:t>
            </a:fld>
            <a:endParaRPr lang="en-US" altLang="it-IT">
              <a:solidFill>
                <a:srgbClr val="FFFFFF"/>
              </a:solidFill>
            </a:endParaRPr>
          </a:p>
        </p:txBody>
      </p:sp>
    </p:spTree>
    <p:extLst>
      <p:ext uri="{BB962C8B-B14F-4D97-AF65-F5344CB8AC3E}">
        <p14:creationId xmlns:p14="http://schemas.microsoft.com/office/powerpoint/2010/main" val="4067107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solidFill>
                  <a:schemeClr val="tx1">
                    <a:tint val="75000"/>
                  </a:schemeClr>
                </a:solidFill>
              </a:defRPr>
            </a:lvl1pPr>
          </a:lstStyle>
          <a:p>
            <a:pPr>
              <a:defRPr/>
            </a:pPr>
            <a:fld id="{A311B560-1E18-43F0-A6BC-44C56BD92248}" type="datetime8">
              <a:rPr lang="en-US"/>
              <a:pPr>
                <a:defRPr/>
              </a:pPr>
              <a:t>4/10/2025 10:21 AM</a:t>
            </a:fld>
            <a:endParaRPr lang="en-US" dirty="0"/>
          </a:p>
        </p:txBody>
      </p:sp>
      <p:sp>
        <p:nvSpPr>
          <p:cNvPr id="5" name="Segnaposto piè di pagina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6" name="Segnaposto numero diapositiva 5"/>
          <p:cNvSpPr>
            <a:spLocks noGrp="1"/>
          </p:cNvSpPr>
          <p:nvPr>
            <p:ph type="sldNum" sz="quarter" idx="12"/>
          </p:nvPr>
        </p:nvSpPr>
        <p:spPr/>
        <p:txBody>
          <a:bodyPr/>
          <a:lstStyle>
            <a:lvl1pPr>
              <a:defRPr>
                <a:solidFill>
                  <a:srgbClr val="898989"/>
                </a:solidFill>
              </a:defRPr>
            </a:lvl1pPr>
          </a:lstStyle>
          <a:p>
            <a:fld id="{E3D3C27D-F9B7-42A7-B531-59C45DD2DC0D}" type="slidenum">
              <a:rPr lang="en-US" altLang="it-IT"/>
              <a:pPr/>
              <a:t>‹N›</a:t>
            </a:fld>
            <a:endParaRPr lang="en-US" altLang="it-IT" sz="2400">
              <a:solidFill>
                <a:srgbClr val="FFFFFF"/>
              </a:solidFill>
            </a:endParaRPr>
          </a:p>
        </p:txBody>
      </p:sp>
    </p:spTree>
    <p:extLst>
      <p:ext uri="{BB962C8B-B14F-4D97-AF65-F5344CB8AC3E}">
        <p14:creationId xmlns:p14="http://schemas.microsoft.com/office/powerpoint/2010/main" val="415704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solidFill>
                  <a:schemeClr val="tx1">
                    <a:tint val="75000"/>
                  </a:schemeClr>
                </a:solidFill>
              </a:defRPr>
            </a:lvl1pPr>
          </a:lstStyle>
          <a:p>
            <a:pPr>
              <a:defRPr/>
            </a:pPr>
            <a:fld id="{6BEFB896-B1A8-49A9-ACA1-2D9C22D01DF7}" type="datetime8">
              <a:rPr lang="en-US"/>
              <a:pPr>
                <a:defRPr/>
              </a:pPr>
              <a:t>4/10/2025 10:21 AM</a:t>
            </a:fld>
            <a:endParaRPr lang="en-US" dirty="0"/>
          </a:p>
        </p:txBody>
      </p:sp>
      <p:sp>
        <p:nvSpPr>
          <p:cNvPr id="6" name="Segnaposto piè di pagina 5"/>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7" name="Segnaposto numero diapositiva 6"/>
          <p:cNvSpPr>
            <a:spLocks noGrp="1"/>
          </p:cNvSpPr>
          <p:nvPr>
            <p:ph type="sldNum" sz="quarter" idx="12"/>
          </p:nvPr>
        </p:nvSpPr>
        <p:spPr/>
        <p:txBody>
          <a:bodyPr/>
          <a:lstStyle>
            <a:lvl1pPr>
              <a:defRPr>
                <a:solidFill>
                  <a:srgbClr val="898989"/>
                </a:solidFill>
              </a:defRPr>
            </a:lvl1pPr>
          </a:lstStyle>
          <a:p>
            <a:fld id="{DFDCD969-04FE-415A-912F-2FC4CDD1C99C}" type="slidenum">
              <a:rPr lang="en-US" altLang="it-IT"/>
              <a:pPr/>
              <a:t>‹N›</a:t>
            </a:fld>
            <a:endParaRPr lang="en-US" altLang="it-IT"/>
          </a:p>
        </p:txBody>
      </p:sp>
    </p:spTree>
    <p:extLst>
      <p:ext uri="{BB962C8B-B14F-4D97-AF65-F5344CB8AC3E}">
        <p14:creationId xmlns:p14="http://schemas.microsoft.com/office/powerpoint/2010/main" val="63291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solidFill>
                  <a:schemeClr val="tx1">
                    <a:tint val="75000"/>
                  </a:schemeClr>
                </a:solidFill>
              </a:defRPr>
            </a:lvl1pPr>
          </a:lstStyle>
          <a:p>
            <a:pPr>
              <a:defRPr/>
            </a:pPr>
            <a:fld id="{A523CF45-DC82-4853-AABB-9AB2141A694B}" type="datetime8">
              <a:rPr lang="en-US"/>
              <a:pPr>
                <a:defRPr/>
              </a:pPr>
              <a:t>4/10/2025 10:21 AM</a:t>
            </a:fld>
            <a:endParaRPr lang="en-US" dirty="0"/>
          </a:p>
        </p:txBody>
      </p:sp>
      <p:sp>
        <p:nvSpPr>
          <p:cNvPr id="8" name="Segnaposto piè di pagina 7"/>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9" name="Segnaposto numero diapositiva 8"/>
          <p:cNvSpPr>
            <a:spLocks noGrp="1"/>
          </p:cNvSpPr>
          <p:nvPr>
            <p:ph type="sldNum" sz="quarter" idx="12"/>
          </p:nvPr>
        </p:nvSpPr>
        <p:spPr/>
        <p:txBody>
          <a:bodyPr/>
          <a:lstStyle>
            <a:lvl1pPr>
              <a:defRPr>
                <a:solidFill>
                  <a:srgbClr val="898989"/>
                </a:solidFill>
              </a:defRPr>
            </a:lvl1pPr>
          </a:lstStyle>
          <a:p>
            <a:fld id="{45ED94FA-D53F-4C90-9EA2-783E851F65B6}" type="slidenum">
              <a:rPr lang="en-US" altLang="it-IT"/>
              <a:pPr/>
              <a:t>‹N›</a:t>
            </a:fld>
            <a:endParaRPr lang="en-US" altLang="it-IT"/>
          </a:p>
        </p:txBody>
      </p:sp>
    </p:spTree>
    <p:extLst>
      <p:ext uri="{BB962C8B-B14F-4D97-AF65-F5344CB8AC3E}">
        <p14:creationId xmlns:p14="http://schemas.microsoft.com/office/powerpoint/2010/main" val="396363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solidFill>
                  <a:schemeClr val="tx1">
                    <a:tint val="75000"/>
                  </a:schemeClr>
                </a:solidFill>
              </a:defRPr>
            </a:lvl1pPr>
          </a:lstStyle>
          <a:p>
            <a:pPr>
              <a:defRPr/>
            </a:pPr>
            <a:fld id="{17B4A232-C4E2-4569-9A83-495271F17EBC}" type="datetime8">
              <a:rPr lang="en-US"/>
              <a:pPr>
                <a:defRPr/>
              </a:pPr>
              <a:t>4/10/2025 10:21 AM</a:t>
            </a:fld>
            <a:endParaRPr lang="en-US" dirty="0"/>
          </a:p>
        </p:txBody>
      </p:sp>
      <p:sp>
        <p:nvSpPr>
          <p:cNvPr id="4" name="Segnaposto piè di pagina 3"/>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5" name="Segnaposto numero diapositiva 4"/>
          <p:cNvSpPr>
            <a:spLocks noGrp="1"/>
          </p:cNvSpPr>
          <p:nvPr>
            <p:ph type="sldNum" sz="quarter" idx="12"/>
          </p:nvPr>
        </p:nvSpPr>
        <p:spPr/>
        <p:txBody>
          <a:bodyPr/>
          <a:lstStyle>
            <a:lvl1pPr algn="r">
              <a:defRPr>
                <a:solidFill>
                  <a:srgbClr val="898989"/>
                </a:solidFill>
              </a:defRPr>
            </a:lvl1pPr>
          </a:lstStyle>
          <a:p>
            <a:fld id="{520802A4-C37C-45B1-8525-D46DD98754E2}" type="slidenum">
              <a:rPr lang="en-US" altLang="it-IT"/>
              <a:pPr/>
              <a:t>‹N›</a:t>
            </a:fld>
            <a:endParaRPr lang="en-US" altLang="it-IT">
              <a:solidFill>
                <a:srgbClr val="FFFFFF"/>
              </a:solidFill>
            </a:endParaRPr>
          </a:p>
        </p:txBody>
      </p:sp>
    </p:spTree>
    <p:extLst>
      <p:ext uri="{BB962C8B-B14F-4D97-AF65-F5344CB8AC3E}">
        <p14:creationId xmlns:p14="http://schemas.microsoft.com/office/powerpoint/2010/main" val="2580651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CasellaDiTesto 1"/>
          <p:cNvSpPr txBox="1"/>
          <p:nvPr userDrawn="1"/>
        </p:nvSpPr>
        <p:spPr>
          <a:xfrm>
            <a:off x="11184467" y="6381750"/>
            <a:ext cx="960967" cy="368300"/>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5B8A1821-199B-4471-9E98-3485572C3B55}" type="slidenum">
              <a:rPr lang="it-IT" altLang="it-IT">
                <a:latin typeface="Calibri" panose="020F0502020204030204" pitchFamily="34" charset="0"/>
              </a:rPr>
              <a:pPr algn="ctr" eaLnBrk="1" hangingPunct="1"/>
              <a:t>‹N›</a:t>
            </a:fld>
            <a:endParaRPr lang="it-IT" altLang="it-IT">
              <a:latin typeface="Calibri" panose="020F0502020204030204" pitchFamily="34" charset="0"/>
            </a:endParaRPr>
          </a:p>
        </p:txBody>
      </p:sp>
    </p:spTree>
    <p:extLst>
      <p:ext uri="{BB962C8B-B14F-4D97-AF65-F5344CB8AC3E}">
        <p14:creationId xmlns:p14="http://schemas.microsoft.com/office/powerpoint/2010/main" val="2213405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5" name="CasellaDiTesto 4"/>
          <p:cNvSpPr txBox="1"/>
          <p:nvPr userDrawn="1"/>
        </p:nvSpPr>
        <p:spPr>
          <a:xfrm>
            <a:off x="9935634" y="6381750"/>
            <a:ext cx="1631951" cy="368300"/>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AA6C878E-870C-4E5A-A45F-5BBD94AFF3B6}" type="slidenum">
              <a:rPr lang="it-IT" altLang="it-IT">
                <a:latin typeface="Calibri" panose="020F0502020204030204" pitchFamily="34" charset="0"/>
              </a:rPr>
              <a:pPr algn="ctr" eaLnBrk="1" hangingPunct="1"/>
              <a:t>‹N›</a:t>
            </a:fld>
            <a:endParaRPr lang="it-IT" altLang="it-IT">
              <a:latin typeface="Calibri" panose="020F0502020204030204" pitchFamily="34" charset="0"/>
            </a:endParaRPr>
          </a:p>
        </p:txBody>
      </p:sp>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6" name="Segnaposto data 4"/>
          <p:cNvSpPr>
            <a:spLocks noGrp="1"/>
          </p:cNvSpPr>
          <p:nvPr>
            <p:ph type="dt" sz="half" idx="10"/>
          </p:nvPr>
        </p:nvSpPr>
        <p:spPr/>
        <p:txBody>
          <a:bodyPr/>
          <a:lstStyle>
            <a:lvl1pPr>
              <a:defRPr>
                <a:solidFill>
                  <a:schemeClr val="tx1">
                    <a:tint val="75000"/>
                  </a:schemeClr>
                </a:solidFill>
              </a:defRPr>
            </a:lvl1pPr>
          </a:lstStyle>
          <a:p>
            <a:pPr>
              <a:defRPr/>
            </a:pPr>
            <a:fld id="{A753ACD4-17B8-4572-AA23-835152DCD426}" type="datetime8">
              <a:rPr lang="en-US"/>
              <a:pPr>
                <a:defRPr/>
              </a:pPr>
              <a:t>4/10/2025 10:21 AM</a:t>
            </a:fld>
            <a:endParaRPr lang="en-US" dirty="0"/>
          </a:p>
        </p:txBody>
      </p:sp>
      <p:sp>
        <p:nvSpPr>
          <p:cNvPr id="7" name="Segnaposto piè di pagina 5"/>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934593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5" name="CasellaDiTesto 4"/>
          <p:cNvSpPr txBox="1"/>
          <p:nvPr userDrawn="1"/>
        </p:nvSpPr>
        <p:spPr>
          <a:xfrm>
            <a:off x="9935634" y="6381750"/>
            <a:ext cx="1631951" cy="368300"/>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B258E204-AA7C-43EA-9929-7C43955DC82A}" type="slidenum">
              <a:rPr lang="it-IT" altLang="it-IT">
                <a:latin typeface="Calibri" panose="020F0502020204030204" pitchFamily="34" charset="0"/>
              </a:rPr>
              <a:pPr algn="ctr" eaLnBrk="1" hangingPunct="1"/>
              <a:t>‹N›</a:t>
            </a:fld>
            <a:endParaRPr lang="it-IT" altLang="it-IT">
              <a:latin typeface="Calibri" panose="020F0502020204030204" pitchFamily="34" charset="0"/>
            </a:endParaRPr>
          </a:p>
        </p:txBody>
      </p:sp>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6" name="Segnaposto data 4"/>
          <p:cNvSpPr>
            <a:spLocks noGrp="1"/>
          </p:cNvSpPr>
          <p:nvPr>
            <p:ph type="dt" sz="half" idx="10"/>
          </p:nvPr>
        </p:nvSpPr>
        <p:spPr/>
        <p:txBody>
          <a:bodyPr/>
          <a:lstStyle>
            <a:lvl1pPr>
              <a:defRPr>
                <a:solidFill>
                  <a:schemeClr val="tx1">
                    <a:tint val="75000"/>
                  </a:schemeClr>
                </a:solidFill>
              </a:defRPr>
            </a:lvl1pPr>
          </a:lstStyle>
          <a:p>
            <a:pPr>
              <a:defRPr/>
            </a:pPr>
            <a:fld id="{3BB12D36-2310-4084-BC1A-13F3AB8CAA73}" type="datetime8">
              <a:rPr lang="en-US"/>
              <a:pPr>
                <a:defRPr/>
              </a:pPr>
              <a:t>4/10/2025 10:21 AM</a:t>
            </a:fld>
            <a:endParaRPr lang="en-US" dirty="0"/>
          </a:p>
        </p:txBody>
      </p:sp>
      <p:sp>
        <p:nvSpPr>
          <p:cNvPr id="7" name="Segnaposto piè di pagina 5"/>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3948687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Segnaposto testo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2"/>
                </a:solidFill>
                <a:latin typeface="+mn-lt"/>
                <a:cs typeface="+mn-cs"/>
              </a:defRPr>
            </a:lvl1pPr>
          </a:lstStyle>
          <a:p>
            <a:pPr>
              <a:defRPr/>
            </a:pPr>
            <a:fld id="{35227BDA-7A74-41BE-B972-017911542580}" type="datetime8">
              <a:rPr lang="en-US"/>
              <a:pPr>
                <a:defRPr/>
              </a:pPr>
              <a:t>4/10/2025 10:21 AM</a:t>
            </a:fld>
            <a:endParaRPr lang="en-US" sz="1400" dirty="0"/>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2"/>
                </a:solidFill>
                <a:latin typeface="+mn-lt"/>
                <a:cs typeface="+mn-cs"/>
              </a:defRPr>
            </a:lvl1pPr>
          </a:lstStyle>
          <a:p>
            <a:pPr>
              <a:defRPr/>
            </a:pPr>
            <a:endParaRPr lang="en-US"/>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chemeClr val="tx2"/>
                </a:solidFill>
                <a:latin typeface="Calibri" panose="020F0502020204030204" pitchFamily="34" charset="0"/>
              </a:defRPr>
            </a:lvl1pPr>
          </a:lstStyle>
          <a:p>
            <a:fld id="{9C9F5AD2-10F1-489C-BC08-362E66DCAC47}" type="slidenum">
              <a:rPr lang="en-US" altLang="it-IT"/>
              <a:pPr/>
              <a:t>‹N›</a:t>
            </a:fld>
            <a:endParaRPr lang="en-US" altLang="it-IT" sz="14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il%20general%20Cadorna.flv"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Bombardano%20Cortina.flv"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Monte%20nero%20-%20Coro%20SAT.fl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La%20tradotta%20che%20parte%20da%20Novara.%20-%20Giovanna%20Daffini.flv"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La%20tradotta%20-%20Giorgio%20Gaber%20e%20Vittorio%20Paltrinieri%20-%201963.mp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Sento%20il%20fischio%20del%20vapore%20-%20Giovanna%20Daffini.flv"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La%20Vie%20En%20Rose.mp4" TargetMode="External"/><Relationship Id="rId3" Type="http://schemas.openxmlformats.org/officeDocument/2006/relationships/hyperlink" Target="Billie%20Holiday%20-%20Strange%20Fruit.mp4" TargetMode="External"/><Relationship Id="rId7" Type="http://schemas.openxmlformats.org/officeDocument/2006/relationships/hyperlink" Target="Sinatra-I'veGotYouUnderMySkin.mp4"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ArmataBrancaleone.mp4" TargetMode="External"/><Relationship Id="rId5" Type="http://schemas.openxmlformats.org/officeDocument/2006/relationships/hyperlink" Target="Zorba%20the%20Greek%20-%20Zorbas%20Dance%20(Anthony%20Quinn).mp4" TargetMode="External"/><Relationship Id="rId4" Type="http://schemas.openxmlformats.org/officeDocument/2006/relationships/hyperlink" Target="El%20Amor%20Brujo%20-%20Danza%20Ritual%20del%20Fuego%20_%20Canci&#243;n%20del%20Fuego%20Fatuo.flv"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Pane,%20amore%20e%20fantasia%20(film%201953)%20TRAILER%20ITALIANO.mp4" TargetMode="External"/><Relationship Id="rId3" Type="http://schemas.openxmlformats.org/officeDocument/2006/relationships/hyperlink" Target="CAPAREZZA%20-%20COMUNQUE%20DADA%20%5bwith%20lyrics%5d.flv" TargetMode="External"/><Relationship Id="rId7" Type="http://schemas.openxmlformats.org/officeDocument/2006/relationships/hyperlink" Target="LAMBORGHINI%20THE%20MAN%20BEHIND%20THE%20LEGEND%20-%20Trailer%20Ufficiale%20-%20Dal%2019%20Gennaio%20su%20Prime%20Video.mp4"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Vacanze%20Romane%20-%20fuga%20in%20vespa.avi.mp4" TargetMode="External"/><Relationship Id="rId5" Type="http://schemas.openxmlformats.org/officeDocument/2006/relationships/hyperlink" Target="La%20BATTAGLIA%20di%20VERDUN%20del%201916,%20la%20PIU%20LUNGA%20della%20STORIA.mp4" TargetMode="External"/><Relationship Id="rId4" Type="http://schemas.openxmlformats.org/officeDocument/2006/relationships/hyperlink" Target="I%20Gufi%20-%20Porta%20Romana.mp4"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Gorizia%20tu%20sei%20maledetta%20(da%20UOMINI%20CONTRO).flv"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IL%20SORPASSO%20-%20Regia%20Dino%20Risi%20(1962).mp4" TargetMode="External"/><Relationship Id="rId4" Type="http://schemas.openxmlformats.org/officeDocument/2006/relationships/hyperlink" Target="SPARTACUS%20%20Teaser%20trailer%20italiano.mp4"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The%20Mondrian%20Collection%20Yves%20Saint%20Laurent.flv"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hyperlink" Target="Jacuzzi%20Spa%20de%20exterior%20J-335.mp4"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El%20Amor%20Brujo%20-%20Danza%20Ritual%20del%20Fuego%20_%20Canci&#243;n%20del%20Fuego%20Fatuo.flv"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La%20Russia%20dai%20Romanov%20a%20Stalin%202.flv"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Je%20cherche%20apr&#232;s%20Titine%20-%20Andrex%20with%20Raymond%20Legrand%20and%20his%20Orchestra.flv"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Tiger%20Rag%20-%20Nick%20LaRocca%20and%20The%20Original%20Dixieland%20Jazz%20Band.flv"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La%20Cumparsita.flv"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lawrence%20d'arabia.flv"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ledetta%20la%20guerra%20e%20i%20ministri%20(canto%20popolare).flv" TargetMode="External"/><Relationship Id="rId7" Type="http://schemas.openxmlformats.org/officeDocument/2006/relationships/hyperlink" Target="Il%20Capitan%20della%20Compagnia.mp4"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il%20canto%20degli%20arditi%20-%20le%20fiamme%20nere.flv" TargetMode="External"/><Relationship Id="rId5" Type="http://schemas.openxmlformats.org/officeDocument/2006/relationships/hyperlink" Target="tapum%20canto%20alpino.flv" TargetMode="External"/><Relationship Id="rId4" Type="http://schemas.openxmlformats.org/officeDocument/2006/relationships/hyperlink" Target="E%20Cadorna%20manda%20a%20dire.flv"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ERA%20UNA%20NOTTE%20CHE%20PIOVEVA.flv"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hyperlink" Target="Saludos%20Amigos%20-%20Tico%20Tico%20no%20Fub&#225;%20%5bAudio%20Latino%5d.mp4" TargetMode="External"/><Relationship Id="rId4" Type="http://schemas.openxmlformats.org/officeDocument/2006/relationships/hyperlink" Target="La%20disfatta%20di%20Caporetto%20e%20la%20riscossa%20del%20Piave.flv"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Francesco%20De%20Gregori%20-%20Bufalo%20Bill%20(StillPseudo%20Video).mp4" TargetMode="External"/><Relationship Id="rId7" Type="http://schemas.openxmlformats.org/officeDocument/2006/relationships/hyperlink" Target="Dizzy%20Gillespie%20(1946)%20%5bNIGHT%20IN%20TUNISIA%5d.mp4"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Mata%20Hari,%20la%20donna%20spia%20pi&#249;%20famosa%20di%20tutti%20i%20tempi%20(1876-1917).mp4" TargetMode="External"/><Relationship Id="rId5" Type="http://schemas.openxmlformats.org/officeDocument/2006/relationships/hyperlink" Target="Dean%20Martin%20-%20Everybody%20Loves%20Somebody%20(Official%20Audio).mp4" TargetMode="External"/><Relationship Id="rId4" Type="http://schemas.openxmlformats.org/officeDocument/2006/relationships/hyperlink" Target="Ella%20Fitzgerald%20&amp;%20Louis%20Armstrong%20-%20Summertime%20-%20with%20lyric.mp4"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Reginella%20-%20Gilda%20Mignonette.flv" TargetMode="External"/><Relationship Id="rId7" Type="http://schemas.openxmlformats.org/officeDocument/2006/relationships/hyperlink" Target="Proietti%20e%20Arbore%20-%20A%20domanda%20risponde.flv"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I%20Beans%20-%20Come%20Pioveva%20(1975).flv" TargetMode="External"/><Relationship Id="rId5" Type="http://schemas.openxmlformats.org/officeDocument/2006/relationships/hyperlink" Target="Armando%20Gill%20-%20Come%20pioveva%20(Armando%20Gill).wmv.flv" TargetMode="External"/><Relationship Id="rId4" Type="http://schemas.openxmlformats.org/officeDocument/2006/relationships/hyperlink" Target="Reginella%20-%20Gabriella%20Ferri.flv"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Louis%20Prima%20-%20Just%20A%20Gigolo-I%20Ain't%20Got%20Nobody.flv"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The%20Golem%201915%20Fragments.flv"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CHARLOT%20VAGABONDO-parte%201.flv" TargetMode="External"/><Relationship Id="rId4" Type="http://schemas.openxmlformats.org/officeDocument/2006/relationships/hyperlink" Target="The%20Birth%20of%20a%20Nation%20(1915)%20David%20W.%20Griffith.flv"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Manfred%20von%20Richthofen,%20il%20Barone%20Rosso.flv"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hyperlink" Target="La%20leggenda%20del%20Piave.flv" TargetMode="External"/><Relationship Id="rId4" Type="http://schemas.openxmlformats.org/officeDocument/2006/relationships/hyperlink" Target="Giorgio%20Gaber%20-%20Snoopy%20contro%20il%20barone%20rosso.flv"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4%20Novembre%20-%20Discorso%20gen.%20Diaz%20-%20Bollettino%20della%20Vittoria.flv"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La%20Spagnola%20-%20Ferruccio%20Tagliavini.flv"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Sara%20Montiel%20-%20La%20violetera%20(1958)%20HD.flv"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hyperlink" Target="Un%20ciondolo%20d'oro%20(Cherubini%20--%20Guglielmetti)%20-%20I%20GUFI%20A%20COLORI.flv" TargetMode="External"/><Relationship Id="rId4" Type="http://schemas.openxmlformats.org/officeDocument/2006/relationships/hyperlink" Target="Ciondolo%20d'oro%20-%20Nilla%20Pizzi%20(live).fl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hyperlink" Target="Gabriella%20Ferri%20-%20'A%20tazza%20'e%20caf&#232;.flv" TargetMode="External"/><Relationship Id="rId5" Type="http://schemas.openxmlformats.org/officeDocument/2006/relationships/hyperlink" Target="Ivano%20e%20Ilenia%20InCanto%20-%20A'%20tazza%20'e%20caf&#232;%20(con%20testo).flv" TargetMode="Externa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hyperlink" Target="Charlot%20soldato%20-%20Charlie%20Chaplin%201918%20-%20demo%20Radio%20Days%20movie%202014.flv"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Debussy%20Suite%20bergamasque,%20L.75%20III.%20Clair%20de%20lune.mp4" TargetMode="External"/><Relationship Id="rId7" Type="http://schemas.openxmlformats.org/officeDocument/2006/relationships/hyperlink" Target="Edmond%20Rostand%20dal%20Cyrano%20de%20Bergerac%20Atto%20III%20Scena%20X-un%20bacio.....mp4"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hyperlink" Target="Put%20The%20Blame%20On%20Mame%20-%20Gilda%20(1946).mp4" TargetMode="External"/><Relationship Id="rId5" Type="http://schemas.openxmlformats.org/officeDocument/2006/relationships/hyperlink" Target="West%20Side%20Story%20-%20America%20(1080p%20HD).mp4" TargetMode="External"/><Relationship Id="rId4" Type="http://schemas.openxmlformats.org/officeDocument/2006/relationships/hyperlink" Target="Nelson%20Mandela%20(Official%20Music%20Video).mp4"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GLI%20ANNI%20SPEZZATI%20(film%201981)%20TRAILER%20ITALIANO.mp4"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Enrico%20Caruso%20-%20Tu%20ca%20nun%20chiagne.flv"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Il%20Giardino%20dei%20Semplici%20-%20tu%20ca%20nun%20chiagne.flv" TargetMode="External"/><Relationship Id="rId4" Type="http://schemas.openxmlformats.org/officeDocument/2006/relationships/hyperlink" Target="The%203%20Tenors%20-%20Tu,%20Ca%20Nun%20Chiagne.flv"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Girotondo.flv"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La%20Campana%20di%20San%20Giusto.flv"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Guglielmone,%20Cecco%20Beppe%20e%20Maometto%20(di%20E.%20Fumi%20e%20il%20suo%20coro).flv"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hyperlink" Target="ANNA%20MAGNANI%20%20%20O%20surdato%20nnamurato.mp4"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O%20Surdato%20Nnmmurato%20-Massimo%20Ranieri-.mp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La%20moglie%20di%20Cecco%20Beppe.mp4"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idx="4294967295"/>
          </p:nvPr>
        </p:nvSpPr>
        <p:spPr>
          <a:xfrm>
            <a:off x="2284413" y="1773239"/>
            <a:ext cx="7772400" cy="1470025"/>
          </a:xfrm>
        </p:spPr>
        <p:txBody>
          <a:bodyPr rtlCol="0">
            <a:normAutofit/>
          </a:bodyPr>
          <a:lstStyle/>
          <a:p>
            <a:pPr eaLnBrk="1" fontAlgn="auto" hangingPunct="1">
              <a:spcAft>
                <a:spcPts val="0"/>
              </a:spcAft>
              <a:defRPr/>
            </a:pPr>
            <a:r>
              <a:rPr lang="it-IT" cap="all" dirty="0" smtClean="0">
                <a:solidFill>
                  <a:schemeClr val="tx2"/>
                </a:solidFill>
              </a:rPr>
              <a:t>1915-1918 </a:t>
            </a:r>
            <a:br>
              <a:rPr lang="it-IT" cap="all" dirty="0" smtClean="0">
                <a:solidFill>
                  <a:schemeClr val="tx2"/>
                </a:solidFill>
              </a:rPr>
            </a:br>
            <a:r>
              <a:rPr lang="it-IT" sz="2400" cap="all" dirty="0">
                <a:solidFill>
                  <a:schemeClr val="tx2"/>
                </a:solidFill>
              </a:rPr>
              <a:t>La GRANDE GUERRA</a:t>
            </a:r>
            <a:endParaRPr lang="it-IT" sz="2200" dirty="0"/>
          </a:p>
        </p:txBody>
      </p:sp>
      <p:sp>
        <p:nvSpPr>
          <p:cNvPr id="13315" name="CasellaDiTesto 3"/>
          <p:cNvSpPr txBox="1">
            <a:spLocks noChangeArrowheads="1"/>
          </p:cNvSpPr>
          <p:nvPr/>
        </p:nvSpPr>
        <p:spPr bwMode="auto">
          <a:xfrm>
            <a:off x="2063750" y="4581526"/>
            <a:ext cx="7848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sz="2800">
              <a:latin typeface="Calibri" panose="020F0502020204030204" pitchFamily="34" charset="0"/>
            </a:endParaRPr>
          </a:p>
          <a:p>
            <a:pPr eaLnBrk="1" hangingPunct="1"/>
            <a:r>
              <a:rPr lang="it-IT" altLang="it-IT" sz="2800" b="1">
                <a:latin typeface="Calibri" panose="020F0502020204030204" pitchFamily="34" charset="0"/>
              </a:rPr>
              <a:t>Michele Daniele</a:t>
            </a:r>
          </a:p>
          <a:p>
            <a:pPr eaLnBrk="1" hangingPunct="1"/>
            <a:r>
              <a:rPr lang="it-IT" altLang="it-IT" sz="2800" b="1">
                <a:latin typeface="Calibri" panose="020F0502020204030204" pitchFamily="34" charset="0"/>
              </a:rPr>
              <a:t>				</a:t>
            </a:r>
            <a:r>
              <a:rPr lang="it-IT" altLang="it-IT" sz="3600" b="1">
                <a:latin typeface="Calibri" panose="020F0502020204030204" pitchFamily="34" charset="0"/>
              </a:rPr>
              <a:t>mida04@gmail.com</a:t>
            </a:r>
          </a:p>
        </p:txBody>
      </p:sp>
      <p:cxnSp>
        <p:nvCxnSpPr>
          <p:cNvPr id="7" name="Connettore 1 6"/>
          <p:cNvCxnSpPr/>
          <p:nvPr/>
        </p:nvCxnSpPr>
        <p:spPr>
          <a:xfrm>
            <a:off x="2063751" y="3789363"/>
            <a:ext cx="8208963"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1970088" y="58738"/>
            <a:ext cx="8229600" cy="633412"/>
          </a:xfrm>
        </p:spPr>
        <p:txBody>
          <a:bodyPr/>
          <a:lstStyle/>
          <a:p>
            <a:pPr eaLnBrk="1" hangingPunct="1"/>
            <a:r>
              <a:rPr lang="it-IT" altLang="it-IT" sz="3600" dirty="0">
                <a:solidFill>
                  <a:srgbClr val="0070C0"/>
                </a:solidFill>
              </a:rPr>
              <a:t>Il piano strategico di </a:t>
            </a:r>
            <a:r>
              <a:rPr lang="it-IT" altLang="it-IT" sz="3600" dirty="0">
                <a:solidFill>
                  <a:srgbClr val="0070C0"/>
                </a:solidFill>
                <a:hlinkClick r:id="rId3" action="ppaction://hlinkfile"/>
              </a:rPr>
              <a:t>Cadorna</a:t>
            </a:r>
            <a:endParaRPr lang="it-IT" altLang="it-IT" sz="3600" dirty="0">
              <a:solidFill>
                <a:srgbClr val="0070C0"/>
              </a:solidFill>
            </a:endParaRPr>
          </a:p>
        </p:txBody>
      </p:sp>
      <p:sp>
        <p:nvSpPr>
          <p:cNvPr id="22534" name="CasellaDiTesto 2"/>
          <p:cNvSpPr txBox="1">
            <a:spLocks noChangeArrowheads="1"/>
          </p:cNvSpPr>
          <p:nvPr/>
        </p:nvSpPr>
        <p:spPr bwMode="auto">
          <a:xfrm>
            <a:off x="551384" y="908050"/>
            <a:ext cx="1094521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it-IT" altLang="it-IT" sz="1600" i="1" dirty="0"/>
              <a:t>« Per attacco brillante si calcola quanti uomini la mitragliatrice può abbattere e si lancia all’attacco un numero di uomini superiore: qualcuno giungerà alla mitragliatrice »</a:t>
            </a:r>
          </a:p>
          <a:p>
            <a:pPr eaLnBrk="1" hangingPunct="1">
              <a:spcAft>
                <a:spcPts val="600"/>
              </a:spcAft>
            </a:pPr>
            <a:r>
              <a:rPr lang="it-IT" altLang="it-IT" sz="1600" i="1" dirty="0"/>
              <a:t>(Luigi Cadorna, Lettere)</a:t>
            </a:r>
          </a:p>
        </p:txBody>
      </p:sp>
      <p:pic>
        <p:nvPicPr>
          <p:cNvPr id="22535" name="Picture 4" descr="http://www.magicoveneto.it/storia/Iggm/MapGen0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913" y="1844675"/>
            <a:ext cx="6335712"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ttangolo 7"/>
          <p:cNvSpPr>
            <a:spLocks noChangeArrowheads="1"/>
          </p:cNvSpPr>
          <p:nvPr/>
        </p:nvSpPr>
        <p:spPr bwMode="auto">
          <a:xfrm>
            <a:off x="551384" y="4975225"/>
            <a:ext cx="110172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dirty="0"/>
              <a:t>Il piano strategico: atteggiamento difensivo sul </a:t>
            </a:r>
            <a:r>
              <a:rPr lang="it-IT" altLang="it-IT" b="1" dirty="0"/>
              <a:t>fronte alpino</a:t>
            </a:r>
            <a:r>
              <a:rPr lang="it-IT" altLang="it-IT" dirty="0"/>
              <a:t> (dove l'impervio Trentino costituiva un saliente incuneato nell'Italia settentrionale,) e un'offensiva sul </a:t>
            </a:r>
            <a:r>
              <a:rPr lang="it-IT" altLang="it-IT" b="1" dirty="0"/>
              <a:t>fronte dell’Isonzo</a:t>
            </a:r>
            <a:r>
              <a:rPr lang="it-IT" altLang="it-IT" dirty="0"/>
              <a:t>, dove gli italiani potevano contare a loro volta su un saliente che si proiettava verso il cuore dell'Austria-Ungheria.</a:t>
            </a:r>
          </a:p>
        </p:txBody>
      </p:sp>
      <p:cxnSp>
        <p:nvCxnSpPr>
          <p:cNvPr id="9"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ttangolo 7"/>
          <p:cNvSpPr>
            <a:spLocks noChangeArrowheads="1"/>
          </p:cNvSpPr>
          <p:nvPr/>
        </p:nvSpPr>
        <p:spPr bwMode="auto">
          <a:xfrm>
            <a:off x="551384" y="765175"/>
            <a:ext cx="108012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Wingdings" panose="05000000000000000000" pitchFamily="2" charset="2"/>
              <a:buChar char="Ø"/>
            </a:pPr>
            <a:r>
              <a:rPr lang="it-IT" altLang="it-IT" dirty="0" smtClean="0"/>
              <a:t>L’Austria </a:t>
            </a:r>
            <a:r>
              <a:rPr lang="it-IT" altLang="it-IT" dirty="0"/>
              <a:t>impostò il fronte italiano come eminentemente difensivo e già da fine Ottocento aveva predisposto postazioni fortificate, non coincidenti con i confini tra i due stati, considerati non difendibili con le scarse forze disponibili.</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smtClean="0"/>
              <a:t>Sul </a:t>
            </a:r>
            <a:r>
              <a:rPr lang="it-IT" altLang="it-IT" dirty="0"/>
              <a:t>fronte alpino l’Austria destinò truppe di 15-19 anni e di 45-70 anni, mentre le truppe regolari furono disposte lungo l’Isonzo considerato più critico. </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smtClean="0"/>
              <a:t>Per </a:t>
            </a:r>
            <a:r>
              <a:rPr lang="it-IT" altLang="it-IT" dirty="0"/>
              <a:t>contenere l'avanzata italiana fu necessario accorciare il fronte, eliminandone per quanto possibile la sinuosità, attestandosi in difesa di zone più favorevoli e attorno alle fortificazioni già esistenti nei passaggi obbligati. Questo significava lasciare agli avversari ampie porzioni di territorio e gli italiani conquistarono così, senza combattimenti: la conca di Cortina d’Ampezzo ed il territorio sino all’Isonzo</a:t>
            </a:r>
            <a:r>
              <a:rPr lang="it-IT" altLang="it-IT" dirty="0" smtClean="0"/>
              <a:t>.</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a:t>​​​24 maggio - l'Italia entra in guerra contro l'</a:t>
            </a:r>
            <a:r>
              <a:rPr lang="it-IT" altLang="it-IT" dirty="0" err="1"/>
              <a:t>Aust</a:t>
            </a:r>
            <a:r>
              <a:rPr lang="it-IT" altLang="it-IT" dirty="0"/>
              <a:t>​ria-Ungheria. I soldati italiani superano dovunque i vecchi confini e attaccano le posizioni nemiche.</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smtClean="0"/>
              <a:t>il </a:t>
            </a:r>
            <a:r>
              <a:rPr lang="it-IT" altLang="it-IT" dirty="0"/>
              <a:t>29 maggio la 4° Armata conquista Cortina (4 giorni dopo che gli austriaci l’avevano abbandonata); il 31 luglio 2 aerei tedeschi (mascherati da colori austriaci </a:t>
            </a:r>
            <a:r>
              <a:rPr lang="it-IT" altLang="it-IT" dirty="0" err="1"/>
              <a:t>perchè</a:t>
            </a:r>
            <a:r>
              <a:rPr lang="it-IT" altLang="it-IT" dirty="0"/>
              <a:t> l’Italia non aveva dichiarato guerra alla Germania) </a:t>
            </a:r>
            <a:r>
              <a:rPr lang="it-IT" altLang="it-IT" dirty="0" smtClean="0">
                <a:hlinkClick r:id="rId3" action="ppaction://hlinkfile"/>
              </a:rPr>
              <a:t>bombardarono </a:t>
            </a:r>
            <a:r>
              <a:rPr lang="it-IT" altLang="it-IT" dirty="0">
                <a:hlinkClick r:id="rId3" action="ppaction://hlinkfile"/>
              </a:rPr>
              <a:t>Cortina</a:t>
            </a:r>
            <a:r>
              <a:rPr lang="it-IT" altLang="it-IT" dirty="0"/>
              <a:t>.</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smtClean="0"/>
              <a:t>Sul </a:t>
            </a:r>
            <a:r>
              <a:rPr lang="it-IT" altLang="it-IT" dirty="0"/>
              <a:t>fronte </a:t>
            </a:r>
            <a:r>
              <a:rPr lang="it-IT" altLang="it-IT" dirty="0" err="1"/>
              <a:t>isontino</a:t>
            </a:r>
            <a:r>
              <a:rPr lang="it-IT" altLang="it-IT" dirty="0"/>
              <a:t> </a:t>
            </a:r>
            <a:r>
              <a:rPr lang="it-IT" altLang="it-IT" dirty="0" smtClean="0"/>
              <a:t>il </a:t>
            </a:r>
            <a:r>
              <a:rPr lang="it-IT" altLang="it-IT" dirty="0"/>
              <a:t>16 giugno </a:t>
            </a:r>
            <a:r>
              <a:rPr lang="it-IT" altLang="it-IT" dirty="0" smtClean="0"/>
              <a:t>si riesce </a:t>
            </a:r>
            <a:r>
              <a:rPr lang="it-IT" altLang="it-IT" dirty="0"/>
              <a:t>a scalare il  </a:t>
            </a:r>
            <a:r>
              <a:rPr lang="it-IT" altLang="it-IT" dirty="0">
                <a:hlinkClick r:id="rId4" action="ppaction://hlinkfile"/>
              </a:rPr>
              <a:t>Monte Nero</a:t>
            </a:r>
            <a:r>
              <a:rPr lang="it-IT" altLang="it-IT" dirty="0"/>
              <a:t> conquistandone la vetta con un attacco all’alba; fu la prima importante azione militare italiana; prese parte all’azione il caporale Benito Mussolini.</a:t>
            </a:r>
          </a:p>
        </p:txBody>
      </p:sp>
      <p:sp>
        <p:nvSpPr>
          <p:cNvPr id="23555" name="Title 1"/>
          <p:cNvSpPr>
            <a:spLocks noGrp="1"/>
          </p:cNvSpPr>
          <p:nvPr>
            <p:ph type="title" idx="4294967295"/>
          </p:nvPr>
        </p:nvSpPr>
        <p:spPr>
          <a:xfrm>
            <a:off x="1970088" y="58738"/>
            <a:ext cx="8229600" cy="633412"/>
          </a:xfrm>
        </p:spPr>
        <p:txBody>
          <a:bodyPr/>
          <a:lstStyle/>
          <a:p>
            <a:pPr eaLnBrk="1" hangingPunct="1"/>
            <a:r>
              <a:rPr lang="it-IT" altLang="it-IT" sz="3600" dirty="0">
                <a:solidFill>
                  <a:srgbClr val="0070C0"/>
                </a:solidFill>
              </a:rPr>
              <a:t>L’Inizio delle ostilità</a:t>
            </a:r>
          </a:p>
        </p:txBody>
      </p:sp>
      <p:cxnSp>
        <p:nvCxnSpPr>
          <p:cNvPr id="11"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ttangolo 7"/>
          <p:cNvSpPr>
            <a:spLocks noChangeArrowheads="1"/>
          </p:cNvSpPr>
          <p:nvPr/>
        </p:nvSpPr>
        <p:spPr bwMode="auto">
          <a:xfrm>
            <a:off x="551384" y="1147966"/>
            <a:ext cx="11233248"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Wingdings" panose="05000000000000000000" pitchFamily="2" charset="2"/>
              <a:buChar char="§"/>
            </a:pPr>
            <a:r>
              <a:rPr lang="it-IT" altLang="it-IT" dirty="0"/>
              <a:t>Prima battaglia dell'Isonzo (23 giugno - 7 luglio 1915</a:t>
            </a:r>
            <a:r>
              <a:rPr lang="it-IT" altLang="it-IT" dirty="0" smtClean="0"/>
              <a:t>) - Perdite </a:t>
            </a:r>
            <a:r>
              <a:rPr lang="it-IT" altLang="it-IT" dirty="0"/>
              <a:t>italiane: 15.000 (tra morti, feriti e dispersi</a:t>
            </a:r>
            <a:r>
              <a:rPr lang="it-IT" altLang="it-IT" dirty="0" smtClean="0"/>
              <a:t>)</a:t>
            </a:r>
          </a:p>
          <a:p>
            <a:pPr marL="285750" indent="-285750" eaLnBrk="1" hangingPunct="1">
              <a:buFont typeface="Wingdings" panose="05000000000000000000" pitchFamily="2" charset="2"/>
              <a:buChar char="§"/>
            </a:pPr>
            <a:r>
              <a:rPr lang="it-IT" altLang="it-IT" dirty="0" smtClean="0"/>
              <a:t>Seconda </a:t>
            </a:r>
            <a:r>
              <a:rPr lang="it-IT" altLang="it-IT" dirty="0"/>
              <a:t>battaglia dell'Isonzo (18 luglio - 3 agosto 1915</a:t>
            </a:r>
            <a:r>
              <a:rPr lang="it-IT" altLang="it-IT" dirty="0" smtClean="0"/>
              <a:t>) - Perdite </a:t>
            </a:r>
            <a:r>
              <a:rPr lang="it-IT" altLang="it-IT" dirty="0"/>
              <a:t>italiane: </a:t>
            </a:r>
            <a:r>
              <a:rPr lang="it-IT" altLang="it-IT" dirty="0" smtClean="0"/>
              <a:t>41.800</a:t>
            </a:r>
          </a:p>
          <a:p>
            <a:pPr marL="285750" indent="-285750" eaLnBrk="1" hangingPunct="1">
              <a:buFont typeface="Wingdings" panose="05000000000000000000" pitchFamily="2" charset="2"/>
              <a:buChar char="§"/>
            </a:pPr>
            <a:r>
              <a:rPr lang="it-IT" altLang="it-IT" dirty="0" smtClean="0"/>
              <a:t>Terza </a:t>
            </a:r>
            <a:r>
              <a:rPr lang="it-IT" altLang="it-IT" dirty="0"/>
              <a:t>battaglia dell'Isonzo (18 ottobre - 4 novembre 1915</a:t>
            </a:r>
            <a:r>
              <a:rPr lang="it-IT" altLang="it-IT" dirty="0" smtClean="0"/>
              <a:t>) - Perdite </a:t>
            </a:r>
            <a:r>
              <a:rPr lang="it-IT" altLang="it-IT" dirty="0"/>
              <a:t>italiane: </a:t>
            </a:r>
            <a:r>
              <a:rPr lang="it-IT" altLang="it-IT" dirty="0" smtClean="0"/>
              <a:t>67.000</a:t>
            </a:r>
          </a:p>
          <a:p>
            <a:pPr marL="285750" indent="-285750" eaLnBrk="1" hangingPunct="1">
              <a:buFont typeface="Wingdings" panose="05000000000000000000" pitchFamily="2" charset="2"/>
              <a:buChar char="§"/>
            </a:pPr>
            <a:r>
              <a:rPr lang="it-IT" altLang="it-IT" dirty="0" smtClean="0"/>
              <a:t>Quarta </a:t>
            </a:r>
            <a:r>
              <a:rPr lang="it-IT" altLang="it-IT" dirty="0"/>
              <a:t>battaglia dell'Isonzo (10 novembre - 2 dicembre 1915</a:t>
            </a:r>
            <a:r>
              <a:rPr lang="it-IT" altLang="it-IT" dirty="0" smtClean="0"/>
              <a:t>) - Perdite </a:t>
            </a:r>
            <a:r>
              <a:rPr lang="it-IT" altLang="it-IT" dirty="0"/>
              <a:t>italiane: </a:t>
            </a:r>
            <a:r>
              <a:rPr lang="it-IT" altLang="it-IT" dirty="0" smtClean="0"/>
              <a:t>49.000</a:t>
            </a:r>
          </a:p>
          <a:p>
            <a:pPr marL="285750" indent="-285750" eaLnBrk="1" hangingPunct="1">
              <a:buFont typeface="Wingdings" panose="05000000000000000000" pitchFamily="2" charset="2"/>
              <a:buChar char="§"/>
            </a:pPr>
            <a:r>
              <a:rPr lang="it-IT" altLang="it-IT" dirty="0" smtClean="0"/>
              <a:t>Quinta </a:t>
            </a:r>
            <a:r>
              <a:rPr lang="it-IT" altLang="it-IT" dirty="0"/>
              <a:t>battaglia dell'Isonzo (9-15 marzo 1916</a:t>
            </a:r>
            <a:r>
              <a:rPr lang="it-IT" altLang="it-IT" dirty="0" smtClean="0"/>
              <a:t>) - Perdite </a:t>
            </a:r>
            <a:r>
              <a:rPr lang="it-IT" altLang="it-IT" dirty="0"/>
              <a:t>italiane: </a:t>
            </a:r>
            <a:r>
              <a:rPr lang="it-IT" altLang="it-IT" dirty="0" smtClean="0"/>
              <a:t>15.000</a:t>
            </a:r>
          </a:p>
          <a:p>
            <a:pPr marL="285750" indent="-285750" eaLnBrk="1" hangingPunct="1">
              <a:buFont typeface="Wingdings" panose="05000000000000000000" pitchFamily="2" charset="2"/>
              <a:buChar char="§"/>
            </a:pPr>
            <a:r>
              <a:rPr lang="it-IT" altLang="it-IT" dirty="0" smtClean="0"/>
              <a:t>Sesta </a:t>
            </a:r>
            <a:r>
              <a:rPr lang="it-IT" altLang="it-IT" dirty="0"/>
              <a:t>battaglia dell'Isonzo (6-17 agosto 1916) (conquista di Gorizia</a:t>
            </a:r>
            <a:r>
              <a:rPr lang="it-IT" altLang="it-IT" dirty="0" smtClean="0"/>
              <a:t>) - Perdite </a:t>
            </a:r>
            <a:r>
              <a:rPr lang="it-IT" altLang="it-IT" dirty="0"/>
              <a:t>italiane: </a:t>
            </a:r>
            <a:r>
              <a:rPr lang="it-IT" altLang="it-IT" dirty="0" smtClean="0"/>
              <a:t>51.000</a:t>
            </a:r>
          </a:p>
          <a:p>
            <a:pPr marL="285750" indent="-285750" eaLnBrk="1" hangingPunct="1">
              <a:buFont typeface="Wingdings" panose="05000000000000000000" pitchFamily="2" charset="2"/>
              <a:buChar char="§"/>
            </a:pPr>
            <a:r>
              <a:rPr lang="it-IT" altLang="it-IT" dirty="0" smtClean="0"/>
              <a:t>Settima </a:t>
            </a:r>
            <a:r>
              <a:rPr lang="it-IT" altLang="it-IT" dirty="0"/>
              <a:t>battaglia dell'Isonzo (14-17 settembre 1916</a:t>
            </a:r>
            <a:r>
              <a:rPr lang="it-IT" altLang="it-IT" dirty="0" smtClean="0"/>
              <a:t>) - Perdite </a:t>
            </a:r>
            <a:r>
              <a:rPr lang="it-IT" altLang="it-IT" dirty="0"/>
              <a:t>italiane: </a:t>
            </a:r>
            <a:r>
              <a:rPr lang="it-IT" altLang="it-IT" dirty="0" smtClean="0"/>
              <a:t>17.000</a:t>
            </a:r>
          </a:p>
          <a:p>
            <a:pPr marL="285750" indent="-285750" eaLnBrk="1" hangingPunct="1">
              <a:buFont typeface="Wingdings" panose="05000000000000000000" pitchFamily="2" charset="2"/>
              <a:buChar char="§"/>
            </a:pPr>
            <a:r>
              <a:rPr lang="it-IT" altLang="it-IT" dirty="0" smtClean="0"/>
              <a:t>Ottava </a:t>
            </a:r>
            <a:r>
              <a:rPr lang="it-IT" altLang="it-IT" dirty="0"/>
              <a:t>battaglia dell'Isonzo (10-12 ottobre 1916</a:t>
            </a:r>
            <a:r>
              <a:rPr lang="it-IT" altLang="it-IT" dirty="0" smtClean="0"/>
              <a:t>) - Perdite </a:t>
            </a:r>
            <a:r>
              <a:rPr lang="it-IT" altLang="it-IT" dirty="0"/>
              <a:t>italiane: </a:t>
            </a:r>
            <a:r>
              <a:rPr lang="it-IT" altLang="it-IT" dirty="0" smtClean="0"/>
              <a:t>25.000</a:t>
            </a:r>
          </a:p>
          <a:p>
            <a:pPr marL="285750" indent="-285750" eaLnBrk="1" hangingPunct="1">
              <a:buFont typeface="Wingdings" panose="05000000000000000000" pitchFamily="2" charset="2"/>
              <a:buChar char="§"/>
            </a:pPr>
            <a:r>
              <a:rPr lang="it-IT" altLang="it-IT" dirty="0" smtClean="0"/>
              <a:t>Nona </a:t>
            </a:r>
            <a:r>
              <a:rPr lang="it-IT" altLang="it-IT" dirty="0"/>
              <a:t>battaglia dell'Isonzo (31 ottobre - 4 novembre 1916</a:t>
            </a:r>
            <a:r>
              <a:rPr lang="it-IT" altLang="it-IT" dirty="0" smtClean="0"/>
              <a:t>) - Perdite </a:t>
            </a:r>
            <a:r>
              <a:rPr lang="it-IT" altLang="it-IT" dirty="0"/>
              <a:t>italiane: </a:t>
            </a:r>
            <a:r>
              <a:rPr lang="it-IT" altLang="it-IT" dirty="0" smtClean="0"/>
              <a:t>39.000</a:t>
            </a:r>
          </a:p>
          <a:p>
            <a:pPr marL="285750" indent="-285750" eaLnBrk="1" hangingPunct="1">
              <a:buFont typeface="Wingdings" panose="05000000000000000000" pitchFamily="2" charset="2"/>
              <a:buChar char="§"/>
            </a:pPr>
            <a:r>
              <a:rPr lang="it-IT" altLang="it-IT" dirty="0" smtClean="0"/>
              <a:t>Decima </a:t>
            </a:r>
            <a:r>
              <a:rPr lang="it-IT" altLang="it-IT" dirty="0"/>
              <a:t>battaglia dell'Isonzo (12 maggio - 8 giugno 1917</a:t>
            </a:r>
            <a:r>
              <a:rPr lang="it-IT" altLang="it-IT" dirty="0" smtClean="0"/>
              <a:t>) Perdite </a:t>
            </a:r>
            <a:r>
              <a:rPr lang="it-IT" altLang="it-IT" dirty="0"/>
              <a:t>italiane: </a:t>
            </a:r>
            <a:r>
              <a:rPr lang="it-IT" altLang="it-IT" dirty="0" smtClean="0"/>
              <a:t>150.000</a:t>
            </a:r>
          </a:p>
          <a:p>
            <a:pPr marL="285750" indent="-285750" eaLnBrk="1" hangingPunct="1">
              <a:buFont typeface="Wingdings" panose="05000000000000000000" pitchFamily="2" charset="2"/>
              <a:buChar char="§"/>
            </a:pPr>
            <a:r>
              <a:rPr lang="it-IT" altLang="it-IT" dirty="0" smtClean="0"/>
              <a:t>Undicesima </a:t>
            </a:r>
            <a:r>
              <a:rPr lang="it-IT" altLang="it-IT" dirty="0"/>
              <a:t>battaglia dell'Isonzo (18 agosto - 12 settembre 1917</a:t>
            </a:r>
            <a:r>
              <a:rPr lang="it-IT" altLang="it-IT" dirty="0" smtClean="0"/>
              <a:t>) - Perdite </a:t>
            </a:r>
            <a:r>
              <a:rPr lang="it-IT" altLang="it-IT" dirty="0"/>
              <a:t>italiane: </a:t>
            </a:r>
            <a:r>
              <a:rPr lang="it-IT" altLang="it-IT" dirty="0" smtClean="0"/>
              <a:t>166.000</a:t>
            </a:r>
          </a:p>
          <a:p>
            <a:pPr marL="285750" indent="-285750" eaLnBrk="1" hangingPunct="1">
              <a:buFont typeface="Wingdings" panose="05000000000000000000" pitchFamily="2" charset="2"/>
              <a:buChar char="§"/>
            </a:pPr>
            <a:r>
              <a:rPr lang="it-IT" altLang="it-IT" dirty="0" smtClean="0"/>
              <a:t>Dodicesima </a:t>
            </a:r>
            <a:r>
              <a:rPr lang="it-IT" altLang="it-IT" dirty="0"/>
              <a:t>battaglia dell'Isonzo - Battaglia di Caporetto (24 ottobre - 12 novembre 1917) (disfatta italiana e ritirata sul Piave</a:t>
            </a:r>
            <a:r>
              <a:rPr lang="it-IT" altLang="it-IT" dirty="0" smtClean="0"/>
              <a:t>) - Perdite </a:t>
            </a:r>
            <a:r>
              <a:rPr lang="it-IT" altLang="it-IT" dirty="0"/>
              <a:t>italiane: 40.000 morti o feriti, 265.000 </a:t>
            </a:r>
            <a:r>
              <a:rPr lang="it-IT" altLang="it-IT" dirty="0" smtClean="0"/>
              <a:t>prigionieri</a:t>
            </a:r>
          </a:p>
          <a:p>
            <a:pPr marL="285750" indent="-285750" eaLnBrk="1" hangingPunct="1">
              <a:buFont typeface="Wingdings" panose="05000000000000000000" pitchFamily="2" charset="2"/>
              <a:buChar char="§"/>
            </a:pPr>
            <a:endParaRPr lang="it-IT" altLang="it-IT" dirty="0"/>
          </a:p>
          <a:p>
            <a:pPr eaLnBrk="1" hangingPunct="1"/>
            <a:r>
              <a:rPr lang="it-IT" altLang="it-IT" dirty="0"/>
              <a:t>Le perdite italiane totali nelle 12 battaglie dell'Isonzo ammontano a circa 300.000 morti, oltre 900.000 tra feriti e dispersi, con un impatto devastante sulla popolazione e sull'esercito italiano</a:t>
            </a:r>
            <a:r>
              <a:rPr lang="it-IT" altLang="it-IT" dirty="0" smtClean="0"/>
              <a:t>.</a:t>
            </a:r>
          </a:p>
          <a:p>
            <a:pPr eaLnBrk="1" hangingPunct="1"/>
            <a:endParaRPr lang="it-IT" altLang="it-IT" dirty="0"/>
          </a:p>
          <a:p>
            <a:pPr eaLnBrk="1" hangingPunct="1"/>
            <a:r>
              <a:rPr lang="it-IT" altLang="it-IT" b="1" dirty="0" smtClean="0">
                <a:hlinkClick r:id="rId3" action="ppaction://hlinkfile"/>
              </a:rPr>
              <a:t>La tradotta che parte da Novara</a:t>
            </a:r>
            <a:r>
              <a:rPr lang="it-IT" altLang="it-IT" b="1" dirty="0" smtClean="0"/>
              <a:t>     (e da </a:t>
            </a:r>
            <a:r>
              <a:rPr lang="it-IT" altLang="it-IT" b="1" dirty="0" smtClean="0">
                <a:hlinkClick r:id="rId4" action="ppaction://hlinkfile"/>
              </a:rPr>
              <a:t>Torino</a:t>
            </a:r>
            <a:r>
              <a:rPr lang="it-IT" altLang="it-IT" b="1" dirty="0" smtClean="0"/>
              <a:t>)</a:t>
            </a:r>
          </a:p>
          <a:p>
            <a:pPr marL="285750" indent="-285750" eaLnBrk="1" hangingPunct="1">
              <a:buFont typeface="Wingdings" panose="05000000000000000000" pitchFamily="2" charset="2"/>
              <a:buChar char="§"/>
            </a:pPr>
            <a:endParaRPr lang="it-IT" altLang="it-IT" dirty="0"/>
          </a:p>
        </p:txBody>
      </p:sp>
      <p:sp>
        <p:nvSpPr>
          <p:cNvPr id="23555" name="Title 1"/>
          <p:cNvSpPr>
            <a:spLocks noGrp="1"/>
          </p:cNvSpPr>
          <p:nvPr>
            <p:ph type="title" idx="4294967295"/>
          </p:nvPr>
        </p:nvSpPr>
        <p:spPr>
          <a:xfrm>
            <a:off x="1970088" y="58738"/>
            <a:ext cx="8229600" cy="633412"/>
          </a:xfrm>
        </p:spPr>
        <p:txBody>
          <a:bodyPr/>
          <a:lstStyle/>
          <a:p>
            <a:pPr eaLnBrk="1" hangingPunct="1"/>
            <a:r>
              <a:rPr lang="it-IT" altLang="it-IT" sz="3600" dirty="0" smtClean="0">
                <a:solidFill>
                  <a:srgbClr val="0070C0"/>
                </a:solidFill>
              </a:rPr>
              <a:t>Le  12 battaglie dell'Isonzo</a:t>
            </a:r>
            <a:endParaRPr lang="it-IT" altLang="it-IT" sz="3600" dirty="0">
              <a:solidFill>
                <a:srgbClr val="0070C0"/>
              </a:solidFill>
            </a:endParaRPr>
          </a:p>
        </p:txBody>
      </p:sp>
      <p:cxnSp>
        <p:nvCxnSpPr>
          <p:cNvPr id="11"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53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1970088" y="58738"/>
            <a:ext cx="8229600" cy="633412"/>
          </a:xfrm>
        </p:spPr>
        <p:txBody>
          <a:bodyPr/>
          <a:lstStyle/>
          <a:p>
            <a:pPr eaLnBrk="1" hangingPunct="1"/>
            <a:r>
              <a:rPr lang="it-IT" altLang="it-IT" sz="3600" dirty="0">
                <a:solidFill>
                  <a:srgbClr val="0070C0"/>
                </a:solidFill>
              </a:rPr>
              <a:t>Le battaglie </a:t>
            </a:r>
            <a:r>
              <a:rPr lang="it-IT" altLang="it-IT" sz="3600" dirty="0" smtClean="0">
                <a:solidFill>
                  <a:srgbClr val="0070C0"/>
                </a:solidFill>
              </a:rPr>
              <a:t>dell’Isonzo</a:t>
            </a:r>
            <a:endParaRPr lang="it-IT" altLang="it-IT" sz="3600" dirty="0">
              <a:solidFill>
                <a:srgbClr val="0070C0"/>
              </a:solidFill>
            </a:endParaRPr>
          </a:p>
        </p:txBody>
      </p:sp>
      <p:pic>
        <p:nvPicPr>
          <p:cNvPr id="24632" name="Picture 5" descr="http://www.fernandocasanova.altervista.org/gg/cart/cartine_i000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84" y="1412776"/>
            <a:ext cx="1134099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ttangolo 7"/>
          <p:cNvSpPr>
            <a:spLocks noChangeArrowheads="1"/>
          </p:cNvSpPr>
          <p:nvPr/>
        </p:nvSpPr>
        <p:spPr bwMode="auto">
          <a:xfrm>
            <a:off x="1774826" y="765175"/>
            <a:ext cx="86772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dirty="0"/>
              <a:t>Il fronte alpino fu quello più statico in assoluto, adottando entrambi gli  schieramenti una strategia preminente difensiva. Due gli eventi importanti, uno nel 1916 (</a:t>
            </a:r>
            <a:r>
              <a:rPr lang="it-IT" altLang="it-IT" dirty="0" err="1"/>
              <a:t>Strafexpedition</a:t>
            </a:r>
            <a:r>
              <a:rPr lang="it-IT" altLang="it-IT" dirty="0"/>
              <a:t>) e 1917 (Caporetto).</a:t>
            </a:r>
          </a:p>
        </p:txBody>
      </p:sp>
      <p:sp>
        <p:nvSpPr>
          <p:cNvPr id="25603" name="Title 1"/>
          <p:cNvSpPr>
            <a:spLocks noGrp="1"/>
          </p:cNvSpPr>
          <p:nvPr>
            <p:ph type="title" idx="4294967295"/>
          </p:nvPr>
        </p:nvSpPr>
        <p:spPr>
          <a:xfrm>
            <a:off x="1970088" y="58738"/>
            <a:ext cx="8229600" cy="633412"/>
          </a:xfrm>
        </p:spPr>
        <p:txBody>
          <a:bodyPr/>
          <a:lstStyle/>
          <a:p>
            <a:pPr eaLnBrk="1" hangingPunct="1"/>
            <a:r>
              <a:rPr lang="it-IT" altLang="it-IT" sz="2800" dirty="0">
                <a:solidFill>
                  <a:srgbClr val="0070C0"/>
                </a:solidFill>
              </a:rPr>
              <a:t>La Guerra Bianca (Il fronte alpino</a:t>
            </a:r>
            <a:r>
              <a:rPr lang="it-IT" altLang="it-IT" sz="2800" dirty="0" smtClean="0">
                <a:solidFill>
                  <a:srgbClr val="0070C0"/>
                </a:solidFill>
              </a:rPr>
              <a:t>)  </a:t>
            </a:r>
            <a:r>
              <a:rPr lang="it-IT" altLang="it-IT" sz="2800" dirty="0" smtClean="0">
                <a:solidFill>
                  <a:srgbClr val="0070C0"/>
                </a:solidFill>
                <a:sym typeface="Wingdings" panose="05000000000000000000" pitchFamily="2" charset="2"/>
                <a:hlinkClick r:id="rId3" action="ppaction://hlinkfile"/>
              </a:rPr>
              <a:t></a:t>
            </a:r>
            <a:r>
              <a:rPr lang="it-IT" altLang="it-IT" sz="2800" dirty="0" smtClean="0">
                <a:solidFill>
                  <a:srgbClr val="0070C0"/>
                </a:solidFill>
                <a:sym typeface="Wingdings" panose="05000000000000000000" pitchFamily="2" charset="2"/>
              </a:rPr>
              <a:t> </a:t>
            </a:r>
            <a:endParaRPr lang="it-IT" altLang="it-IT" sz="2800" dirty="0">
              <a:solidFill>
                <a:srgbClr val="0070C0"/>
              </a:solidFill>
            </a:endParaRPr>
          </a:p>
        </p:txBody>
      </p:sp>
      <p:pic>
        <p:nvPicPr>
          <p:cNvPr id="25607" name="Picture 2" descr="http://www.lagrandeguerra.net/images/battaglialtipian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1" y="1746250"/>
            <a:ext cx="7883525"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http://www.cyberpanc.it/wp-content/uploads/2015/12/1-GM-fron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1" y="204788"/>
            <a:ext cx="8208963" cy="628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ttangolo 7"/>
          <p:cNvSpPr>
            <a:spLocks noChangeArrowheads="1"/>
          </p:cNvSpPr>
          <p:nvPr/>
        </p:nvSpPr>
        <p:spPr bwMode="auto">
          <a:xfrm>
            <a:off x="551384" y="908720"/>
            <a:ext cx="11017224"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Wingdings" panose="05000000000000000000" pitchFamily="2" charset="2"/>
              <a:buChar char="Ø"/>
            </a:pPr>
            <a:r>
              <a:rPr lang="it-IT" altLang="it-IT" dirty="0" smtClean="0"/>
              <a:t>7-22 </a:t>
            </a:r>
            <a:r>
              <a:rPr lang="it-IT" altLang="it-IT" dirty="0"/>
              <a:t>febbraio: vittoria tedesca contro  i russi nella seconda battaglia dei laghi </a:t>
            </a:r>
            <a:r>
              <a:rPr lang="it-IT" altLang="it-IT" dirty="0" smtClean="0"/>
              <a:t>Masuri</a:t>
            </a:r>
          </a:p>
          <a:p>
            <a:pPr marL="285750" indent="-285750" eaLnBrk="1" hangingPunct="1">
              <a:buFont typeface="Wingdings" panose="05000000000000000000" pitchFamily="2" charset="2"/>
              <a:buChar char="Ø"/>
            </a:pPr>
            <a:r>
              <a:rPr lang="it-IT" altLang="it-IT" dirty="0" smtClean="0"/>
              <a:t>3 marzo: Nasce </a:t>
            </a:r>
            <a:r>
              <a:rPr lang="it-IT" altLang="it-IT" b="1" dirty="0" smtClean="0"/>
              <a:t>Pietro Ingrao</a:t>
            </a:r>
            <a:r>
              <a:rPr lang="it-IT" altLang="it-IT" dirty="0" smtClean="0"/>
              <a:t>, primo esponente comunista a divenire Presidente della Camera</a:t>
            </a:r>
          </a:p>
          <a:p>
            <a:pPr marL="285750" indent="-285750" eaLnBrk="1" hangingPunct="1">
              <a:buFont typeface="Wingdings" panose="05000000000000000000" pitchFamily="2" charset="2"/>
              <a:buChar char="Ø"/>
            </a:pPr>
            <a:r>
              <a:rPr lang="it-IT" altLang="it-IT" dirty="0" smtClean="0"/>
              <a:t>7 aprile: Nasce a Philadelphia </a:t>
            </a:r>
            <a:r>
              <a:rPr lang="it-IT" altLang="it-IT" b="1" dirty="0" smtClean="0">
                <a:hlinkClick r:id="rId3" action="ppaction://hlinkfile"/>
              </a:rPr>
              <a:t>Billie Holiday</a:t>
            </a:r>
            <a:r>
              <a:rPr lang="it-IT" altLang="it-IT" dirty="0" smtClean="0"/>
              <a:t>, nata da un sedicenne suonatore di banjo e una tredicenne ballerina di fila. Infanzia e adolescenza molto travagliata</a:t>
            </a:r>
          </a:p>
          <a:p>
            <a:pPr marL="285750" indent="-285750" eaLnBrk="1" hangingPunct="1">
              <a:buFont typeface="Wingdings" panose="05000000000000000000" pitchFamily="2" charset="2"/>
              <a:buChar char="Ø"/>
            </a:pPr>
            <a:r>
              <a:rPr lang="it-IT" altLang="it-IT" dirty="0" smtClean="0"/>
              <a:t>15 aprile – Prima rappresentazione a Madrid del balletto </a:t>
            </a:r>
            <a:r>
              <a:rPr lang="it-IT" altLang="it-IT" b="1" dirty="0" smtClean="0">
                <a:hlinkClick r:id="rId4" action="ppaction://hlinkfile"/>
              </a:rPr>
              <a:t>L'amore stregone</a:t>
            </a:r>
            <a:r>
              <a:rPr lang="it-IT" altLang="it-IT" dirty="0" smtClean="0"/>
              <a:t> di Manuel De Falla</a:t>
            </a:r>
          </a:p>
          <a:p>
            <a:pPr marL="285750" indent="-285750" eaLnBrk="1" hangingPunct="1">
              <a:buFont typeface="Wingdings" panose="05000000000000000000" pitchFamily="2" charset="2"/>
              <a:buChar char="Ø"/>
            </a:pPr>
            <a:r>
              <a:rPr lang="it-IT" altLang="it-IT" dirty="0" smtClean="0"/>
              <a:t>21 aprile: Nasce in Messico da padre irlandese e madre messicana </a:t>
            </a:r>
            <a:r>
              <a:rPr lang="it-IT" altLang="it-IT" b="1" dirty="0" smtClean="0">
                <a:hlinkClick r:id="rId5" action="ppaction://hlinkfile"/>
              </a:rPr>
              <a:t>Anthony Quinn</a:t>
            </a:r>
            <a:r>
              <a:rPr lang="it-IT" altLang="it-IT" dirty="0" smtClean="0"/>
              <a:t> </a:t>
            </a:r>
            <a:endParaRPr lang="it-IT" altLang="it-IT" dirty="0"/>
          </a:p>
          <a:p>
            <a:pPr marL="285750" indent="-285750" eaLnBrk="1" hangingPunct="1">
              <a:buFont typeface="Wingdings" panose="05000000000000000000" pitchFamily="2" charset="2"/>
              <a:buChar char="Ø"/>
            </a:pPr>
            <a:r>
              <a:rPr lang="it-IT" altLang="it-IT" dirty="0" smtClean="0"/>
              <a:t>2 </a:t>
            </a:r>
            <a:r>
              <a:rPr lang="it-IT" altLang="it-IT" dirty="0"/>
              <a:t>maggio: accorsi in aiuto degli austro-ungarici che erano in difficoltà in Galizia, attaccano il fronte russo presso le cittadine di </a:t>
            </a:r>
            <a:r>
              <a:rPr lang="it-IT" altLang="it-IT" dirty="0" err="1"/>
              <a:t>Gorlice</a:t>
            </a:r>
            <a:r>
              <a:rPr lang="it-IT" altLang="it-IT" dirty="0"/>
              <a:t> e </a:t>
            </a:r>
            <a:r>
              <a:rPr lang="it-IT" altLang="it-IT" dirty="0" err="1"/>
              <a:t>Tarnow</a:t>
            </a:r>
            <a:r>
              <a:rPr lang="it-IT" altLang="it-IT" dirty="0"/>
              <a:t> provocandone il </a:t>
            </a:r>
            <a:r>
              <a:rPr lang="it-IT" altLang="it-IT" dirty="0" smtClean="0"/>
              <a:t>tracollo</a:t>
            </a:r>
          </a:p>
          <a:p>
            <a:pPr marL="285750" indent="-285750" eaLnBrk="1" hangingPunct="1">
              <a:buFont typeface="Wingdings" panose="05000000000000000000" pitchFamily="2" charset="2"/>
              <a:buChar char="Ø"/>
            </a:pPr>
            <a:r>
              <a:rPr lang="it-IT" altLang="it-IT" dirty="0" smtClean="0"/>
              <a:t>6 maggio: Nasce nel Wisconsin uno dei più grandi registi di tutti i tempi: </a:t>
            </a:r>
            <a:r>
              <a:rPr lang="it-IT" altLang="it-IT" b="1" dirty="0" smtClean="0"/>
              <a:t>Orson Welles</a:t>
            </a:r>
          </a:p>
          <a:p>
            <a:pPr marL="285750" indent="-285750" eaLnBrk="1" hangingPunct="1">
              <a:buFont typeface="Wingdings" panose="05000000000000000000" pitchFamily="2" charset="2"/>
              <a:buChar char="Ø"/>
            </a:pPr>
            <a:r>
              <a:rPr lang="it-IT" altLang="it-IT" dirty="0" smtClean="0"/>
              <a:t>16 maggio: Nasce a Roma il regista </a:t>
            </a:r>
            <a:r>
              <a:rPr lang="it-IT" altLang="it-IT" b="1" dirty="0" smtClean="0">
                <a:hlinkClick r:id="rId6" action="ppaction://hlinkfile"/>
              </a:rPr>
              <a:t>Mario Monicelli</a:t>
            </a:r>
            <a:r>
              <a:rPr lang="it-IT" altLang="it-IT" dirty="0" smtClean="0"/>
              <a:t> </a:t>
            </a:r>
            <a:endParaRPr lang="it-IT" altLang="it-IT" dirty="0"/>
          </a:p>
          <a:p>
            <a:pPr marL="285750" indent="-285750" eaLnBrk="1" hangingPunct="1">
              <a:buFont typeface="Wingdings" panose="05000000000000000000" pitchFamily="2" charset="2"/>
              <a:buChar char="Ø"/>
            </a:pPr>
            <a:r>
              <a:rPr lang="it-IT" altLang="it-IT" dirty="0" smtClean="0"/>
              <a:t>31 </a:t>
            </a:r>
            <a:r>
              <a:rPr lang="it-IT" altLang="it-IT" dirty="0"/>
              <a:t>maggio - Londra è bombardata per la prima volta da un dirigibile tedesco</a:t>
            </a:r>
            <a:r>
              <a:rPr lang="it-IT" altLang="it-IT" dirty="0" smtClean="0"/>
              <a:t>.</a:t>
            </a:r>
          </a:p>
          <a:p>
            <a:pPr marL="285750" indent="-285750" eaLnBrk="1" hangingPunct="1">
              <a:buFont typeface="Wingdings" panose="05000000000000000000" pitchFamily="2" charset="2"/>
              <a:buChar char="Ø"/>
            </a:pPr>
            <a:r>
              <a:rPr lang="it-IT" altLang="it-IT" dirty="0" smtClean="0"/>
              <a:t>3 </a:t>
            </a:r>
            <a:r>
              <a:rPr lang="it-IT" altLang="it-IT" dirty="0"/>
              <a:t>giugno - San Marino dichiara guerra all'Austria-Ungheria</a:t>
            </a:r>
            <a:r>
              <a:rPr lang="it-IT" altLang="it-IT" dirty="0" smtClean="0"/>
              <a:t>.</a:t>
            </a:r>
          </a:p>
          <a:p>
            <a:pPr marL="285750" indent="-285750" eaLnBrk="1" hangingPunct="1">
              <a:buFont typeface="Wingdings" panose="05000000000000000000" pitchFamily="2" charset="2"/>
              <a:buChar char="Ø"/>
            </a:pPr>
            <a:r>
              <a:rPr lang="it-IT" altLang="it-IT" dirty="0" smtClean="0"/>
              <a:t>5 </a:t>
            </a:r>
            <a:r>
              <a:rPr lang="it-IT" altLang="it-IT" dirty="0"/>
              <a:t>agosto - l’esercito austro-tedesco entra in Varsavia: l’intera Polonia è sotto il controllo </a:t>
            </a:r>
            <a:r>
              <a:rPr lang="it-IT" altLang="it-IT" dirty="0" smtClean="0"/>
              <a:t>tedesco</a:t>
            </a:r>
          </a:p>
          <a:p>
            <a:pPr marL="285750" indent="-285750" eaLnBrk="1" hangingPunct="1">
              <a:buFont typeface="Wingdings" panose="05000000000000000000" pitchFamily="2" charset="2"/>
              <a:buChar char="Ø"/>
            </a:pPr>
            <a:r>
              <a:rPr lang="it-IT" altLang="it-IT" dirty="0" smtClean="0"/>
              <a:t>29 agosto: Nasce a Stoccolma </a:t>
            </a:r>
            <a:r>
              <a:rPr lang="it-IT" altLang="it-IT" b="1" dirty="0" smtClean="0"/>
              <a:t>Ingrid Bergman</a:t>
            </a:r>
            <a:endParaRPr lang="it-IT" altLang="it-IT" b="1" dirty="0"/>
          </a:p>
          <a:p>
            <a:pPr marL="285750" indent="-285750" eaLnBrk="1" hangingPunct="1">
              <a:buFont typeface="Wingdings" panose="05000000000000000000" pitchFamily="2" charset="2"/>
              <a:buChar char="Ø"/>
            </a:pPr>
            <a:r>
              <a:rPr lang="it-IT" altLang="it-IT" dirty="0" smtClean="0"/>
              <a:t>6 </a:t>
            </a:r>
            <a:r>
              <a:rPr lang="it-IT" altLang="it-IT" dirty="0"/>
              <a:t>settembre – entra in guerra la Bulgaria a fianco degli Imperi </a:t>
            </a:r>
            <a:r>
              <a:rPr lang="it-IT" altLang="it-IT" dirty="0" smtClean="0"/>
              <a:t>Centrali</a:t>
            </a:r>
          </a:p>
          <a:p>
            <a:pPr marL="285750" indent="-285750" eaLnBrk="1" hangingPunct="1">
              <a:buFont typeface="Wingdings" panose="05000000000000000000" pitchFamily="2" charset="2"/>
              <a:buChar char="Ø"/>
            </a:pPr>
            <a:r>
              <a:rPr lang="it-IT" altLang="it-IT" dirty="0" smtClean="0"/>
              <a:t>2 </a:t>
            </a:r>
            <a:r>
              <a:rPr lang="it-IT" altLang="it-IT" dirty="0"/>
              <a:t>ottobre – 25 novembre: </a:t>
            </a:r>
            <a:r>
              <a:rPr lang="it-IT" altLang="it-IT" dirty="0" smtClean="0"/>
              <a:t>anche </a:t>
            </a:r>
            <a:r>
              <a:rPr lang="it-IT" altLang="it-IT" dirty="0"/>
              <a:t>la Serbia viene conquistata </a:t>
            </a:r>
            <a:r>
              <a:rPr lang="it-IT" altLang="it-IT" dirty="0" smtClean="0"/>
              <a:t>da tedeschi e austro-ungarici</a:t>
            </a:r>
          </a:p>
          <a:p>
            <a:pPr marL="285750" indent="-285750" eaLnBrk="1" hangingPunct="1">
              <a:buFont typeface="Wingdings" panose="05000000000000000000" pitchFamily="2" charset="2"/>
              <a:buChar char="Ø"/>
            </a:pPr>
            <a:r>
              <a:rPr lang="it-IT" altLang="it-IT" dirty="0" smtClean="0"/>
              <a:t>17 ottobre: Nasce a New York il drammaturgo </a:t>
            </a:r>
            <a:r>
              <a:rPr lang="it-IT" altLang="it-IT" b="1" dirty="0" smtClean="0"/>
              <a:t>Arthur Miller</a:t>
            </a:r>
          </a:p>
          <a:p>
            <a:pPr marL="285750" indent="-285750" eaLnBrk="1" hangingPunct="1">
              <a:buFont typeface="Wingdings" panose="05000000000000000000" pitchFamily="2" charset="2"/>
              <a:buChar char="Ø"/>
            </a:pPr>
            <a:r>
              <a:rPr lang="it-IT" altLang="it-IT" dirty="0" smtClean="0"/>
              <a:t>12 novembre: Nasce in Francia </a:t>
            </a:r>
            <a:r>
              <a:rPr lang="it-IT" altLang="it-IT" b="1" dirty="0" smtClean="0"/>
              <a:t>Roland </a:t>
            </a:r>
            <a:r>
              <a:rPr lang="it-IT" altLang="it-IT" b="1" dirty="0" err="1" smtClean="0"/>
              <a:t>Barthes</a:t>
            </a:r>
            <a:r>
              <a:rPr lang="it-IT" altLang="it-IT" dirty="0"/>
              <a:t> </a:t>
            </a:r>
            <a:r>
              <a:rPr lang="it-IT" altLang="it-IT" dirty="0" smtClean="0">
                <a:sym typeface="Wingdings" panose="05000000000000000000" pitchFamily="2" charset="2"/>
              </a:rPr>
              <a:t> Frammenti di un discorso amoroso</a:t>
            </a:r>
          </a:p>
          <a:p>
            <a:pPr marL="285750" indent="-285750" eaLnBrk="1" hangingPunct="1">
              <a:buFont typeface="Wingdings" panose="05000000000000000000" pitchFamily="2" charset="2"/>
              <a:buChar char="Ø"/>
            </a:pPr>
            <a:r>
              <a:rPr lang="it-IT" altLang="it-IT" dirty="0" smtClean="0">
                <a:sym typeface="Wingdings" panose="05000000000000000000" pitchFamily="2" charset="2"/>
              </a:rPr>
              <a:t>25 novembre: Nasce a </a:t>
            </a:r>
            <a:r>
              <a:rPr lang="it-IT" altLang="it-IT" dirty="0" err="1" smtClean="0">
                <a:sym typeface="Wingdings" panose="05000000000000000000" pitchFamily="2" charset="2"/>
              </a:rPr>
              <a:t>Valpairaso</a:t>
            </a:r>
            <a:r>
              <a:rPr lang="it-IT" altLang="it-IT" dirty="0" smtClean="0">
                <a:sym typeface="Wingdings" panose="05000000000000000000" pitchFamily="2" charset="2"/>
              </a:rPr>
              <a:t> </a:t>
            </a:r>
            <a:r>
              <a:rPr lang="it-IT" altLang="it-IT" b="1" dirty="0" smtClean="0">
                <a:sym typeface="Wingdings" panose="05000000000000000000" pitchFamily="2" charset="2"/>
              </a:rPr>
              <a:t>Augusto Pinochet</a:t>
            </a:r>
          </a:p>
          <a:p>
            <a:pPr marL="285750" indent="-285750" eaLnBrk="1" hangingPunct="1">
              <a:buFont typeface="Wingdings" panose="05000000000000000000" pitchFamily="2" charset="2"/>
              <a:buChar char="Ø"/>
            </a:pPr>
            <a:r>
              <a:rPr lang="it-IT" altLang="it-IT" dirty="0" smtClean="0">
                <a:sym typeface="Wingdings" panose="05000000000000000000" pitchFamily="2" charset="2"/>
              </a:rPr>
              <a:t>12 dicembre: Nasce nel New Jersey </a:t>
            </a:r>
            <a:r>
              <a:rPr lang="it-IT" altLang="it-IT" b="1" dirty="0" smtClean="0">
                <a:sym typeface="Wingdings" panose="05000000000000000000" pitchFamily="2" charset="2"/>
                <a:hlinkClick r:id="rId7" action="ppaction://hlinkfile"/>
              </a:rPr>
              <a:t>Frank Sinatra</a:t>
            </a:r>
            <a:endParaRPr lang="it-IT" altLang="it-IT" b="1" dirty="0" smtClean="0">
              <a:sym typeface="Wingdings" panose="05000000000000000000" pitchFamily="2" charset="2"/>
            </a:endParaRPr>
          </a:p>
          <a:p>
            <a:pPr marL="285750" indent="-285750" eaLnBrk="1" hangingPunct="1">
              <a:buFont typeface="Wingdings" panose="05000000000000000000" pitchFamily="2" charset="2"/>
              <a:buChar char="Ø"/>
            </a:pPr>
            <a:r>
              <a:rPr lang="it-IT" altLang="it-IT" dirty="0" smtClean="0">
                <a:sym typeface="Wingdings" panose="05000000000000000000" pitchFamily="2" charset="2"/>
              </a:rPr>
              <a:t>19 dicembre: Nasce a Parigi </a:t>
            </a:r>
            <a:r>
              <a:rPr lang="it-IT" altLang="it-IT" b="1" dirty="0" smtClean="0">
                <a:sym typeface="Wingdings" panose="05000000000000000000" pitchFamily="2" charset="2"/>
                <a:hlinkClick r:id="rId8" action="ppaction://hlinkfile"/>
              </a:rPr>
              <a:t>Edith Piaf</a:t>
            </a:r>
            <a:endParaRPr lang="it-IT" altLang="it-IT" b="1" dirty="0"/>
          </a:p>
        </p:txBody>
      </p:sp>
      <p:sp>
        <p:nvSpPr>
          <p:cNvPr id="26627" name="Title 1"/>
          <p:cNvSpPr>
            <a:spLocks noGrp="1"/>
          </p:cNvSpPr>
          <p:nvPr>
            <p:ph type="title" idx="4294967295"/>
          </p:nvPr>
        </p:nvSpPr>
        <p:spPr>
          <a:xfrm>
            <a:off x="1970088" y="58738"/>
            <a:ext cx="8229600" cy="633412"/>
          </a:xfrm>
        </p:spPr>
        <p:txBody>
          <a:bodyPr/>
          <a:lstStyle/>
          <a:p>
            <a:pPr eaLnBrk="1" hangingPunct="1"/>
            <a:r>
              <a:rPr lang="it-IT" altLang="it-IT" sz="3600" dirty="0">
                <a:solidFill>
                  <a:srgbClr val="0070C0"/>
                </a:solidFill>
              </a:rPr>
              <a:t>Per il resto...</a:t>
            </a:r>
          </a:p>
        </p:txBody>
      </p:sp>
      <p:cxnSp>
        <p:nvCxnSpPr>
          <p:cNvPr id="7"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ttangolo 7"/>
          <p:cNvSpPr>
            <a:spLocks noChangeArrowheads="1"/>
          </p:cNvSpPr>
          <p:nvPr/>
        </p:nvSpPr>
        <p:spPr bwMode="auto">
          <a:xfrm>
            <a:off x="551384" y="764704"/>
            <a:ext cx="11017224"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Wingdings" panose="05000000000000000000" pitchFamily="2" charset="2"/>
              <a:buChar char="Ø"/>
            </a:pPr>
            <a:r>
              <a:rPr lang="it-IT" altLang="it-IT" dirty="0" smtClean="0"/>
              <a:t>5 febbraio: viene inaugurato a Zurigo il </a:t>
            </a:r>
            <a:r>
              <a:rPr lang="it-IT" altLang="it-IT" b="1" dirty="0" smtClean="0"/>
              <a:t>Cabaret Voltaire</a:t>
            </a:r>
            <a:r>
              <a:rPr lang="it-IT" altLang="it-IT" dirty="0" smtClean="0"/>
              <a:t>, locale d'intrattenimento con intenzioni artistiche e politiche sperimentali, fondato dal regista teatrale Hugo Ball. La Svizzera è un paese neutrale e molti artisti provenienti da tutta Europa vi si rifugiano. E' considerata la data di nascita ufficiale del </a:t>
            </a:r>
            <a:r>
              <a:rPr lang="it-IT" altLang="it-IT" b="1" dirty="0" smtClean="0">
                <a:hlinkClick r:id="rId3" action="ppaction://hlinkfile"/>
              </a:rPr>
              <a:t>Dadaismo</a:t>
            </a:r>
            <a:r>
              <a:rPr lang="it-IT" altLang="it-IT" dirty="0" smtClean="0"/>
              <a:t>, sviluppatosi tra il 1916 e il 1922.</a:t>
            </a:r>
          </a:p>
          <a:p>
            <a:pPr marL="285750" indent="-285750" eaLnBrk="1" hangingPunct="1">
              <a:buFont typeface="Wingdings" panose="05000000000000000000" pitchFamily="2" charset="2"/>
              <a:buChar char="Ø"/>
            </a:pPr>
            <a:r>
              <a:rPr lang="it-IT" altLang="it-IT" dirty="0" smtClean="0"/>
              <a:t>14 </a:t>
            </a:r>
            <a:r>
              <a:rPr lang="it-IT" altLang="it-IT" dirty="0"/>
              <a:t>febbraio - Milano subisce il primo bombardamento aereo della sua </a:t>
            </a:r>
            <a:r>
              <a:rPr lang="it-IT" altLang="it-IT" dirty="0" smtClean="0"/>
              <a:t>storia da parte di due bombardieri austro-ungarici. Colpita la zona di </a:t>
            </a:r>
            <a:r>
              <a:rPr lang="it-IT" altLang="it-IT" b="1" dirty="0" smtClean="0">
                <a:hlinkClick r:id="rId4" action="ppaction://hlinkfile"/>
              </a:rPr>
              <a:t>Porta Romana</a:t>
            </a:r>
            <a:r>
              <a:rPr lang="it-IT" altLang="it-IT" dirty="0" smtClean="0"/>
              <a:t>.</a:t>
            </a:r>
          </a:p>
          <a:p>
            <a:pPr marL="285750" indent="-285750" eaLnBrk="1" hangingPunct="1">
              <a:buFont typeface="Wingdings" panose="05000000000000000000" pitchFamily="2" charset="2"/>
              <a:buChar char="Ø"/>
            </a:pPr>
            <a:r>
              <a:rPr lang="it-IT" altLang="it-IT" dirty="0" smtClean="0"/>
              <a:t>21 febbraio – Inizia la </a:t>
            </a:r>
            <a:r>
              <a:rPr lang="it-IT" altLang="it-IT" b="1" dirty="0" smtClean="0">
                <a:hlinkClick r:id="rId5" action="ppaction://hlinkfile"/>
              </a:rPr>
              <a:t>battaglia di Verdun</a:t>
            </a:r>
            <a:r>
              <a:rPr lang="it-IT" altLang="it-IT" dirty="0" smtClean="0"/>
              <a:t>, una delle più violente e sanguinose di tutto il fronte occidentale, durata sino al 19 dicembre, tra Germania e Francia (150mila effettivi contro 30mila al 21 febbraio, 143mila contro 163mila morti a fine battaglia)</a:t>
            </a:r>
          </a:p>
          <a:p>
            <a:pPr marL="285750" indent="-285750" eaLnBrk="1" hangingPunct="1">
              <a:buFont typeface="Wingdings" panose="05000000000000000000" pitchFamily="2" charset="2"/>
              <a:buChar char="Ø"/>
            </a:pPr>
            <a:endParaRPr lang="it-IT" altLang="it-IT" dirty="0" smtClean="0"/>
          </a:p>
          <a:p>
            <a:pPr marL="285750" indent="-285750" eaLnBrk="1" hangingPunct="1">
              <a:buFont typeface="Wingdings" panose="05000000000000000000" pitchFamily="2" charset="2"/>
              <a:buChar char="Ø"/>
            </a:pPr>
            <a:r>
              <a:rPr lang="it-IT" altLang="it-IT" dirty="0" smtClean="0"/>
              <a:t>5 </a:t>
            </a:r>
            <a:r>
              <a:rPr lang="it-IT" altLang="it-IT" dirty="0"/>
              <a:t>aprile: Nasce a San Diego </a:t>
            </a:r>
            <a:r>
              <a:rPr lang="it-IT" altLang="it-IT" b="1" dirty="0">
                <a:hlinkClick r:id="rId6" action="ppaction://hlinkfile"/>
              </a:rPr>
              <a:t>Gregory Peck</a:t>
            </a:r>
            <a:endParaRPr lang="it-IT" altLang="it-IT" b="1" dirty="0"/>
          </a:p>
          <a:p>
            <a:pPr marL="285750" indent="-285750" eaLnBrk="1" hangingPunct="1">
              <a:buFont typeface="Wingdings" panose="05000000000000000000" pitchFamily="2" charset="2"/>
              <a:buChar char="Ø"/>
            </a:pPr>
            <a:r>
              <a:rPr lang="it-IT" altLang="it-IT" dirty="0"/>
              <a:t>28 aprile: Nasce </a:t>
            </a:r>
            <a:r>
              <a:rPr lang="it-IT" altLang="it-IT" b="1" dirty="0">
                <a:hlinkClick r:id="rId7" action="ppaction://hlinkfile"/>
              </a:rPr>
              <a:t>Ferruccio Lamborghini</a:t>
            </a:r>
            <a:endParaRPr lang="it-IT" altLang="it-IT" b="1" dirty="0"/>
          </a:p>
          <a:p>
            <a:pPr marL="285750" indent="-285750" eaLnBrk="1" hangingPunct="1">
              <a:buFont typeface="Wingdings" panose="05000000000000000000" pitchFamily="2" charset="2"/>
              <a:buChar char="Ø"/>
            </a:pPr>
            <a:endParaRPr lang="it-IT" altLang="it-IT" dirty="0" smtClean="0"/>
          </a:p>
          <a:p>
            <a:pPr marL="285750" indent="-285750" eaLnBrk="1" hangingPunct="1">
              <a:buFont typeface="Wingdings" panose="05000000000000000000" pitchFamily="2" charset="2"/>
              <a:buChar char="Ø"/>
            </a:pPr>
            <a:r>
              <a:rPr lang="it-IT" altLang="it-IT" dirty="0" smtClean="0"/>
              <a:t>15 maggio/27 luglio – Offensiva </a:t>
            </a:r>
            <a:r>
              <a:rPr lang="it-IT" altLang="it-IT" dirty="0"/>
              <a:t>di Primavera (</a:t>
            </a:r>
            <a:r>
              <a:rPr lang="it-IT" altLang="it-IT" b="1" dirty="0" err="1" smtClean="0"/>
              <a:t>Strafexpedition</a:t>
            </a:r>
            <a:r>
              <a:rPr lang="it-IT" altLang="it-IT" dirty="0" smtClean="0"/>
              <a:t>, spedizione punitiva) in Trentino, l'unica offensiva da parte degli austriaci prima di Caporetto: 10mila morti austriaci contro 15mila italiani</a:t>
            </a:r>
          </a:p>
          <a:p>
            <a:pPr marL="285750" indent="-285750" eaLnBrk="1" hangingPunct="1">
              <a:buFont typeface="Wingdings" panose="05000000000000000000" pitchFamily="2" charset="2"/>
              <a:buChar char="Ø"/>
            </a:pPr>
            <a:r>
              <a:rPr lang="it-IT" altLang="it-IT" dirty="0" smtClean="0"/>
              <a:t>16 maggio – Vengono siglati segretamente gli accordi </a:t>
            </a:r>
            <a:r>
              <a:rPr lang="it-IT" altLang="it-IT" b="1" dirty="0" err="1" smtClean="0"/>
              <a:t>Sykes-Picot</a:t>
            </a:r>
            <a:r>
              <a:rPr lang="it-IT" altLang="it-IT" dirty="0" smtClean="0"/>
              <a:t> con i quali Gran Bretagna e Francia si spartivano i resti dell'impero ottomano (Siria e Mosul alla Francia, il resto dell'Iraq alla Gran Bretagna)</a:t>
            </a:r>
          </a:p>
          <a:p>
            <a:pPr marL="285750" indent="-285750" eaLnBrk="1" hangingPunct="1">
              <a:buFont typeface="Wingdings" panose="05000000000000000000" pitchFamily="2" charset="2"/>
              <a:buChar char="Ø"/>
            </a:pPr>
            <a:r>
              <a:rPr lang="it-IT" altLang="it-IT" dirty="0" smtClean="0"/>
              <a:t>25 maggio – Viene introdotta per la prima volta l'</a:t>
            </a:r>
            <a:r>
              <a:rPr lang="it-IT" altLang="it-IT" b="1" dirty="0" smtClean="0"/>
              <a:t>ora legale</a:t>
            </a:r>
            <a:r>
              <a:rPr lang="it-IT" altLang="it-IT" dirty="0" smtClean="0"/>
              <a:t> in Italia</a:t>
            </a:r>
          </a:p>
          <a:p>
            <a:pPr marL="285750" indent="-285750" eaLnBrk="1" hangingPunct="1">
              <a:buFont typeface="Wingdings" panose="05000000000000000000" pitchFamily="2" charset="2"/>
              <a:buChar char="Ø"/>
            </a:pPr>
            <a:endParaRPr lang="it-IT" altLang="it-IT" dirty="0" smtClean="0"/>
          </a:p>
          <a:p>
            <a:pPr marL="285750" indent="-285750" eaLnBrk="1" hangingPunct="1">
              <a:buFont typeface="Wingdings" panose="05000000000000000000" pitchFamily="2" charset="2"/>
              <a:buChar char="Ø"/>
            </a:pPr>
            <a:r>
              <a:rPr lang="it-IT" altLang="it-IT" dirty="0" smtClean="0"/>
              <a:t>8 giugno – Nasce a Salò il  regista </a:t>
            </a:r>
            <a:r>
              <a:rPr lang="it-IT" altLang="it-IT" b="1" dirty="0" smtClean="0">
                <a:hlinkClick r:id="rId8" action="ppaction://hlinkfile"/>
              </a:rPr>
              <a:t>Luigi Comencini</a:t>
            </a:r>
            <a:endParaRPr lang="it-IT" altLang="it-IT" b="1" dirty="0"/>
          </a:p>
        </p:txBody>
      </p:sp>
      <p:sp>
        <p:nvSpPr>
          <p:cNvPr id="26627" name="Title 1"/>
          <p:cNvSpPr>
            <a:spLocks noGrp="1"/>
          </p:cNvSpPr>
          <p:nvPr>
            <p:ph type="title" idx="4294967295"/>
          </p:nvPr>
        </p:nvSpPr>
        <p:spPr>
          <a:xfrm>
            <a:off x="1970088" y="58738"/>
            <a:ext cx="8229600" cy="633412"/>
          </a:xfrm>
        </p:spPr>
        <p:txBody>
          <a:bodyPr/>
          <a:lstStyle/>
          <a:p>
            <a:pPr eaLnBrk="1" hangingPunct="1"/>
            <a:r>
              <a:rPr lang="it-IT" altLang="it-IT" sz="3600" dirty="0" smtClean="0">
                <a:solidFill>
                  <a:srgbClr val="0070C0"/>
                </a:solidFill>
              </a:rPr>
              <a:t>1916</a:t>
            </a:r>
            <a:endParaRPr lang="it-IT" altLang="it-IT" sz="3600" dirty="0">
              <a:solidFill>
                <a:srgbClr val="0070C0"/>
              </a:solidFill>
            </a:endParaRPr>
          </a:p>
        </p:txBody>
      </p:sp>
      <p:cxnSp>
        <p:nvCxnSpPr>
          <p:cNvPr id="7"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861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ttangolo 7"/>
          <p:cNvSpPr>
            <a:spLocks noChangeArrowheads="1"/>
          </p:cNvSpPr>
          <p:nvPr/>
        </p:nvSpPr>
        <p:spPr bwMode="auto">
          <a:xfrm>
            <a:off x="551384" y="843091"/>
            <a:ext cx="11017224"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Wingdings" panose="05000000000000000000" pitchFamily="2" charset="2"/>
              <a:buChar char="Ø"/>
            </a:pPr>
            <a:r>
              <a:rPr lang="it-IT" altLang="it-IT" dirty="0"/>
              <a:t>1 luglio – Nasce a Tokyo l'attrice </a:t>
            </a:r>
            <a:r>
              <a:rPr lang="it-IT" altLang="it-IT" b="1" dirty="0"/>
              <a:t>Olivia De </a:t>
            </a:r>
            <a:r>
              <a:rPr lang="it-IT" altLang="it-IT" b="1" dirty="0" err="1"/>
              <a:t>Havilland</a:t>
            </a:r>
            <a:r>
              <a:rPr lang="it-IT" altLang="it-IT" dirty="0"/>
              <a:t> (la Melania di </a:t>
            </a:r>
            <a:r>
              <a:rPr lang="it-IT" altLang="it-IT" i="1" dirty="0"/>
              <a:t>Via col  vento</a:t>
            </a:r>
            <a:r>
              <a:rPr lang="it-IT" altLang="it-IT" dirty="0"/>
              <a:t>)</a:t>
            </a:r>
          </a:p>
          <a:p>
            <a:pPr marL="285750" indent="-285750" eaLnBrk="1" hangingPunct="1">
              <a:buFont typeface="Wingdings" panose="05000000000000000000" pitchFamily="2" charset="2"/>
              <a:buChar char="Ø"/>
            </a:pPr>
            <a:r>
              <a:rPr lang="it-IT" altLang="it-IT" dirty="0"/>
              <a:t>12 luglio - Vengono impiccati </a:t>
            </a:r>
            <a:r>
              <a:rPr lang="it-IT" altLang="it-IT" b="1" dirty="0"/>
              <a:t>Cesare Battisti</a:t>
            </a:r>
            <a:r>
              <a:rPr lang="it-IT" altLang="it-IT" dirty="0"/>
              <a:t> e </a:t>
            </a:r>
            <a:r>
              <a:rPr lang="it-IT" altLang="it-IT" b="1" dirty="0"/>
              <a:t>Fabio </a:t>
            </a:r>
            <a:r>
              <a:rPr lang="it-IT" altLang="it-IT" b="1" dirty="0" err="1"/>
              <a:t>Filzi</a:t>
            </a:r>
            <a:r>
              <a:rPr lang="it-IT" altLang="it-IT" dirty="0"/>
              <a:t>, catturati pochi giorni prima durante un'azione sul monte Corno</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a:t>9 agosto – le truppe italiane conquistano </a:t>
            </a:r>
            <a:r>
              <a:rPr lang="it-IT" altLang="it-IT" b="1" dirty="0">
                <a:hlinkClick r:id="rId3" action="ppaction://hlinkfile"/>
              </a:rPr>
              <a:t>Gorizia</a:t>
            </a:r>
            <a:r>
              <a:rPr lang="it-IT" altLang="it-IT" dirty="0"/>
              <a:t>, che rappresenta la prima vera vittoria italiana nella guerra, al costo di un notevole tributo di sangue (51milla contro 37mila tra morti, feriti e dispersi); il primo giorno della battaglia cade </a:t>
            </a:r>
            <a:r>
              <a:rPr lang="it-IT" altLang="it-IT" b="1" dirty="0"/>
              <a:t>Enrico Toti</a:t>
            </a:r>
          </a:p>
          <a:p>
            <a:pPr marL="285750" indent="-285750" eaLnBrk="1" hangingPunct="1">
              <a:buFont typeface="Wingdings" panose="05000000000000000000" pitchFamily="2" charset="2"/>
              <a:buChar char="Ø"/>
            </a:pPr>
            <a:r>
              <a:rPr lang="it-IT" altLang="it-IT" dirty="0" smtClean="0"/>
              <a:t>27 </a:t>
            </a:r>
            <a:r>
              <a:rPr lang="it-IT" altLang="it-IT" dirty="0"/>
              <a:t>agosto – l'Italia dichiara guerra alla Germania</a:t>
            </a:r>
          </a:p>
          <a:p>
            <a:pPr marL="285750" indent="-285750" eaLnBrk="1" hangingPunct="1">
              <a:buFont typeface="Wingdings" panose="05000000000000000000" pitchFamily="2" charset="2"/>
              <a:buChar char="Ø"/>
            </a:pPr>
            <a:endParaRPr lang="it-IT" altLang="it-IT" dirty="0" smtClean="0"/>
          </a:p>
          <a:p>
            <a:pPr marL="285750" indent="-285750" eaLnBrk="1" hangingPunct="1">
              <a:buFont typeface="Wingdings" panose="05000000000000000000" pitchFamily="2" charset="2"/>
              <a:buChar char="Ø"/>
            </a:pPr>
            <a:r>
              <a:rPr lang="it-IT" altLang="it-IT" dirty="0" smtClean="0"/>
              <a:t>23 settembre: Nasce a Maglie (LE) </a:t>
            </a:r>
            <a:r>
              <a:rPr lang="it-IT" altLang="it-IT" b="1" dirty="0" smtClean="0"/>
              <a:t>Aldo Moro</a:t>
            </a:r>
            <a:endParaRPr lang="it-IT" altLang="it-IT" b="1" dirty="0"/>
          </a:p>
          <a:p>
            <a:pPr marL="285750" indent="-285750" eaLnBrk="1" hangingPunct="1">
              <a:buFont typeface="Wingdings" panose="05000000000000000000" pitchFamily="2" charset="2"/>
              <a:buChar char="Ø"/>
            </a:pPr>
            <a:endParaRPr lang="it-IT" altLang="it-IT" dirty="0" smtClean="0"/>
          </a:p>
          <a:p>
            <a:pPr marL="285750" indent="-285750" eaLnBrk="1" hangingPunct="1">
              <a:buFont typeface="Wingdings" panose="05000000000000000000" pitchFamily="2" charset="2"/>
              <a:buChar char="Ø"/>
            </a:pPr>
            <a:r>
              <a:rPr lang="it-IT" altLang="it-IT" dirty="0" smtClean="0"/>
              <a:t>7 ottobre: Hitler viene ferito alla coscia sinistra da una scheggia di granata durante la battaglia della Somme, guadagnando la decorazione con la Croce di ferro, raramente attribuita a militari di truppa</a:t>
            </a:r>
            <a:endParaRPr lang="it-IT" altLang="it-IT" dirty="0"/>
          </a:p>
          <a:p>
            <a:pPr marL="285750" indent="-285750" eaLnBrk="1" hangingPunct="1">
              <a:buFont typeface="Wingdings" panose="05000000000000000000" pitchFamily="2" charset="2"/>
              <a:buChar char="Ø"/>
            </a:pPr>
            <a:r>
              <a:rPr lang="it-IT" altLang="it-IT" dirty="0" smtClean="0"/>
              <a:t>26 ottobre: Nasce il futuro presidente francese (dal 1981 al 1995) </a:t>
            </a:r>
            <a:r>
              <a:rPr lang="it-IT" altLang="it-IT" b="1" dirty="0" smtClean="0"/>
              <a:t>François </a:t>
            </a:r>
            <a:r>
              <a:rPr lang="it-IT" altLang="it-IT" b="1" dirty="0" err="1" smtClean="0"/>
              <a:t>Miterrand</a:t>
            </a:r>
            <a:endParaRPr lang="it-IT" altLang="it-IT" b="1" dirty="0"/>
          </a:p>
          <a:p>
            <a:pPr marL="285750" indent="-285750" eaLnBrk="1" hangingPunct="1">
              <a:buFont typeface="Wingdings" panose="05000000000000000000" pitchFamily="2" charset="2"/>
              <a:buChar char="Ø"/>
            </a:pPr>
            <a:endParaRPr lang="it-IT" altLang="it-IT" dirty="0" smtClean="0"/>
          </a:p>
          <a:p>
            <a:pPr marL="285750" indent="-285750" eaLnBrk="1" hangingPunct="1">
              <a:buFont typeface="Wingdings" panose="05000000000000000000" pitchFamily="2" charset="2"/>
              <a:buChar char="Ø"/>
            </a:pPr>
            <a:r>
              <a:rPr lang="it-IT" altLang="it-IT" dirty="0" smtClean="0"/>
              <a:t>7 novembre – Il presidente </a:t>
            </a:r>
            <a:r>
              <a:rPr lang="it-IT" altLang="it-IT" dirty="0"/>
              <a:t>USA uscente, Thomas </a:t>
            </a:r>
            <a:r>
              <a:rPr lang="it-IT" altLang="it-IT" b="1" dirty="0"/>
              <a:t>Woodrow </a:t>
            </a:r>
            <a:r>
              <a:rPr lang="it-IT" altLang="it-IT" b="1" dirty="0" smtClean="0"/>
              <a:t>Wilson</a:t>
            </a:r>
            <a:r>
              <a:rPr lang="it-IT" altLang="it-IT" dirty="0" smtClean="0"/>
              <a:t>, vince le elezioni di un soffio</a:t>
            </a:r>
            <a:endParaRPr lang="it-IT" altLang="it-IT" dirty="0"/>
          </a:p>
          <a:p>
            <a:pPr marL="285750" indent="-285750" eaLnBrk="1" hangingPunct="1">
              <a:buFont typeface="Wingdings" panose="05000000000000000000" pitchFamily="2" charset="2"/>
              <a:buChar char="Ø"/>
            </a:pPr>
            <a:r>
              <a:rPr lang="it-IT" altLang="it-IT" dirty="0"/>
              <a:t>21 novembre – Muore l'imperatore dell'Austria-Ungheria </a:t>
            </a:r>
            <a:r>
              <a:rPr lang="it-IT" altLang="it-IT" b="1" dirty="0"/>
              <a:t>Francesco Giuseppe I</a:t>
            </a:r>
            <a:r>
              <a:rPr lang="it-IT" altLang="it-IT" dirty="0"/>
              <a:t> (Cecco Beppe</a:t>
            </a:r>
            <a:r>
              <a:rPr lang="it-IT" altLang="it-IT" dirty="0" smtClean="0"/>
              <a:t>)</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smtClean="0"/>
              <a:t>9 dicembre – Nasce ad Amsterdam (N.Y.) </a:t>
            </a:r>
            <a:r>
              <a:rPr lang="it-IT" altLang="it-IT" b="1" dirty="0" smtClean="0">
                <a:hlinkClick r:id="rId4" action="ppaction://hlinkfile"/>
              </a:rPr>
              <a:t>Kirk Douglas</a:t>
            </a:r>
            <a:endParaRPr lang="it-IT" altLang="it-IT" b="1" dirty="0" smtClean="0"/>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smtClean="0"/>
              <a:t>23 dicembre – Nasce a Milano il regista </a:t>
            </a:r>
            <a:r>
              <a:rPr lang="it-IT" altLang="it-IT" b="1" dirty="0" smtClean="0">
                <a:hlinkClick r:id="rId5" action="ppaction://hlinkfile"/>
              </a:rPr>
              <a:t>Dino Risi</a:t>
            </a:r>
            <a:endParaRPr lang="it-IT" altLang="it-IT" b="1" dirty="0"/>
          </a:p>
        </p:txBody>
      </p:sp>
      <p:sp>
        <p:nvSpPr>
          <p:cNvPr id="26627" name="Title 1"/>
          <p:cNvSpPr>
            <a:spLocks noGrp="1"/>
          </p:cNvSpPr>
          <p:nvPr>
            <p:ph type="title" idx="4294967295"/>
          </p:nvPr>
        </p:nvSpPr>
        <p:spPr>
          <a:xfrm>
            <a:off x="1970088" y="58738"/>
            <a:ext cx="8229600" cy="633412"/>
          </a:xfrm>
        </p:spPr>
        <p:txBody>
          <a:bodyPr/>
          <a:lstStyle/>
          <a:p>
            <a:pPr eaLnBrk="1" hangingPunct="1"/>
            <a:r>
              <a:rPr lang="it-IT" altLang="it-IT" sz="3600" dirty="0" smtClean="0">
                <a:solidFill>
                  <a:srgbClr val="0070C0"/>
                </a:solidFill>
              </a:rPr>
              <a:t>1916</a:t>
            </a:r>
            <a:endParaRPr lang="it-IT" altLang="it-IT" sz="3600" dirty="0">
              <a:solidFill>
                <a:srgbClr val="0070C0"/>
              </a:solidFill>
            </a:endParaRPr>
          </a:p>
        </p:txBody>
      </p:sp>
      <p:cxnSp>
        <p:nvCxnSpPr>
          <p:cNvPr id="7"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878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asellaDiTesto 2"/>
          <p:cNvSpPr txBox="1">
            <a:spLocks noChangeArrowheads="1"/>
          </p:cNvSpPr>
          <p:nvPr/>
        </p:nvSpPr>
        <p:spPr bwMode="auto">
          <a:xfrm>
            <a:off x="551384" y="836614"/>
            <a:ext cx="705678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Wingdings" panose="05000000000000000000" pitchFamily="2" charset="2"/>
              <a:buChar char="Ø"/>
            </a:pPr>
            <a:r>
              <a:rPr lang="it-IT" altLang="it-IT" b="1" dirty="0" smtClean="0"/>
              <a:t>Neoplasticismo</a:t>
            </a:r>
            <a:r>
              <a:rPr lang="it-IT" altLang="it-IT" dirty="0" smtClean="0"/>
              <a:t> </a:t>
            </a:r>
            <a:r>
              <a:rPr lang="it-IT" altLang="it-IT" dirty="0"/>
              <a:t>(o De </a:t>
            </a:r>
            <a:r>
              <a:rPr lang="it-IT" altLang="it-IT" dirty="0" err="1"/>
              <a:t>Stijl</a:t>
            </a:r>
            <a:r>
              <a:rPr lang="it-IT" altLang="it-IT" dirty="0"/>
              <a:t> dal nome della rivista) – fondato nei Paesi Bassi Theo Von </a:t>
            </a:r>
            <a:r>
              <a:rPr lang="it-IT" altLang="it-IT" dirty="0" err="1"/>
              <a:t>Doesburg</a:t>
            </a:r>
            <a:r>
              <a:rPr lang="it-IT" altLang="it-IT" dirty="0"/>
              <a:t> e Piet </a:t>
            </a:r>
            <a:r>
              <a:rPr lang="it-IT" altLang="it-IT" b="1" dirty="0" err="1"/>
              <a:t>Mondrian</a:t>
            </a:r>
            <a:endParaRPr lang="it-IT" altLang="it-IT" b="1" dirty="0"/>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smtClean="0"/>
              <a:t>movimento </a:t>
            </a:r>
            <a:r>
              <a:rPr lang="it-IT" altLang="it-IT" dirty="0"/>
              <a:t>artistico caratterizzato da una forma d’arte astratta, </a:t>
            </a:r>
            <a:r>
              <a:rPr lang="it-IT" altLang="it-IT" b="1" dirty="0"/>
              <a:t>essenziale e geometrica</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smtClean="0"/>
              <a:t>influenzò </a:t>
            </a:r>
            <a:r>
              <a:rPr lang="it-IT" altLang="it-IT" dirty="0" err="1"/>
              <a:t>tantissimoo</a:t>
            </a:r>
            <a:r>
              <a:rPr lang="it-IT" altLang="it-IT" dirty="0"/>
              <a:t> il design del ‘900, come la celebre </a:t>
            </a:r>
            <a:r>
              <a:rPr lang="it-IT" altLang="it-IT" b="1" dirty="0" err="1"/>
              <a:t>Red</a:t>
            </a:r>
            <a:r>
              <a:rPr lang="it-IT" altLang="it-IT" b="1" dirty="0"/>
              <a:t> Blue</a:t>
            </a:r>
            <a:r>
              <a:rPr lang="it-IT" altLang="it-IT" dirty="0"/>
              <a:t> di </a:t>
            </a:r>
            <a:r>
              <a:rPr lang="it-IT" altLang="it-IT" dirty="0" err="1"/>
              <a:t>Gerrit</a:t>
            </a:r>
            <a:r>
              <a:rPr lang="it-IT" altLang="it-IT" dirty="0"/>
              <a:t> </a:t>
            </a:r>
            <a:r>
              <a:rPr lang="it-IT" altLang="it-IT" dirty="0" err="1"/>
              <a:t>Rietveld</a:t>
            </a:r>
            <a:r>
              <a:rPr lang="it-IT" altLang="it-IT" dirty="0"/>
              <a:t> </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smtClean="0"/>
              <a:t>e </a:t>
            </a:r>
            <a:r>
              <a:rPr lang="it-IT" altLang="it-IT" dirty="0" err="1"/>
              <a:t>sopratutto</a:t>
            </a:r>
            <a:r>
              <a:rPr lang="it-IT" altLang="it-IT" dirty="0"/>
              <a:t> la moda con i quadri di </a:t>
            </a:r>
            <a:r>
              <a:rPr lang="it-IT" altLang="it-IT" b="1" dirty="0">
                <a:hlinkClick r:id="rId3" action="ppaction://hlinkfile"/>
              </a:rPr>
              <a:t>Piet </a:t>
            </a:r>
            <a:r>
              <a:rPr lang="it-IT" altLang="it-IT" b="1" dirty="0" err="1">
                <a:hlinkClick r:id="rId3" action="ppaction://hlinkfile"/>
              </a:rPr>
              <a:t>Mondrian</a:t>
            </a:r>
            <a:endParaRPr lang="it-IT" altLang="it-IT" b="1" dirty="0"/>
          </a:p>
        </p:txBody>
      </p:sp>
      <p:sp>
        <p:nvSpPr>
          <p:cNvPr id="14339" name="Title 1"/>
          <p:cNvSpPr>
            <a:spLocks noGrp="1"/>
          </p:cNvSpPr>
          <p:nvPr>
            <p:ph type="title" idx="4294967295"/>
          </p:nvPr>
        </p:nvSpPr>
        <p:spPr>
          <a:xfrm>
            <a:off x="1970088" y="58738"/>
            <a:ext cx="8229600" cy="633412"/>
          </a:xfrm>
        </p:spPr>
        <p:txBody>
          <a:bodyPr/>
          <a:lstStyle/>
          <a:p>
            <a:pPr eaLnBrk="1" hangingPunct="1"/>
            <a:r>
              <a:rPr lang="it-IT" altLang="it-IT" dirty="0" smtClean="0">
                <a:solidFill>
                  <a:srgbClr val="0070C0"/>
                </a:solidFill>
              </a:rPr>
              <a:t>1917</a:t>
            </a:r>
          </a:p>
        </p:txBody>
      </p:sp>
      <p:pic>
        <p:nvPicPr>
          <p:cNvPr id="14346" name="Picture 10" descr="https://upload.wikimedia.org/wikipedia/commons/thumb/4/4f/Theo_van_Doesburg_Composition_VII_%28the_three_graces%29.jpg/220px-Theo_van_Doesburg_Composition_VII_%28the_three_graces%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0688" y="836613"/>
            <a:ext cx="209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2" descr="https://upload.wikimedia.org/wikipedia/commons/thumb/5/5a/Ngv_design%2C_gerrit_rietveld%2C_red-blue_chair_1917_02.JPG/180px-Ngv_design%2C_gerrit_rietveld%2C_red-blue_chair_1917_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8025" y="3644901"/>
            <a:ext cx="17145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9"/>
          <p:cNvSpPr>
            <a:spLocks noChangeArrowheads="1"/>
          </p:cNvSpPr>
          <p:nvPr/>
        </p:nvSpPr>
        <p:spPr bwMode="auto">
          <a:xfrm>
            <a:off x="7794625" y="2997201"/>
            <a:ext cx="2622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200" i="1" dirty="0"/>
              <a:t>Le tre Grazie</a:t>
            </a:r>
            <a:r>
              <a:rPr lang="it-IT" altLang="it-IT" sz="1200" dirty="0"/>
              <a:t> di Theo van </a:t>
            </a:r>
            <a:r>
              <a:rPr lang="it-IT" altLang="it-IT" sz="1200" dirty="0" err="1"/>
              <a:t>Doesburg</a:t>
            </a:r>
            <a:endParaRPr lang="it-IT" altLang="it-IT" sz="1200" dirty="0"/>
          </a:p>
        </p:txBody>
      </p:sp>
      <p:sp>
        <p:nvSpPr>
          <p:cNvPr id="2" name="AutoShape 14" descr="Risultati immagini per piet mondrian"/>
          <p:cNvSpPr>
            <a:spLocks noChangeAspect="1" noChangeArrowheads="1"/>
          </p:cNvSpPr>
          <p:nvPr/>
        </p:nvSpPr>
        <p:spPr bwMode="auto">
          <a:xfrm>
            <a:off x="1679576" y="-395288"/>
            <a:ext cx="1323975" cy="8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p:txBody>
      </p:sp>
      <p:pic>
        <p:nvPicPr>
          <p:cNvPr id="14352" name="Picture 16" descr="https://encrypted-tbn2.gstatic.com/images?q=tbn:ANd9GcS_NS3zZJNDsjGsoW4fQhHEumMdrzL9uNXieQgnj51FZShxBFd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2313" y="4437064"/>
            <a:ext cx="30083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625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asellaDiTesto 2"/>
          <p:cNvSpPr txBox="1">
            <a:spLocks noChangeArrowheads="1"/>
          </p:cNvSpPr>
          <p:nvPr/>
        </p:nvSpPr>
        <p:spPr bwMode="auto">
          <a:xfrm>
            <a:off x="551384" y="836614"/>
            <a:ext cx="1101722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buFont typeface="Wingdings" panose="05000000000000000000" pitchFamily="2" charset="2"/>
              <a:buChar char="Ø"/>
            </a:pPr>
            <a:r>
              <a:rPr lang="it-IT" altLang="it-IT" sz="2000" dirty="0" smtClean="0"/>
              <a:t>Aziende </a:t>
            </a:r>
            <a:r>
              <a:rPr lang="it-IT" altLang="it-IT" sz="2000" dirty="0"/>
              <a:t>fondate: </a:t>
            </a:r>
            <a:r>
              <a:rPr lang="it-IT" altLang="it-IT" sz="2000" b="1" dirty="0">
                <a:hlinkClick r:id="rId3" action="ppaction://hlinkfile"/>
              </a:rPr>
              <a:t>Jacuzzi</a:t>
            </a:r>
            <a:r>
              <a:rPr lang="it-IT" altLang="it-IT" sz="2000" dirty="0"/>
              <a:t> – nata in California da 7 (di 13) fratelli italiani originari del Friuli come produttrice di eliche per velivoli; nel 1956 viene brevettata la prima pompa di irrigazione per vasca da bagno, 1° passo verso il prodotto simbolo dell’azienda: la vasca idromassaggio </a:t>
            </a:r>
            <a:r>
              <a:rPr lang="it-IT" altLang="it-IT" sz="2000" b="1" dirty="0"/>
              <a:t>Roman Bath</a:t>
            </a:r>
            <a:r>
              <a:rPr lang="it-IT" altLang="it-IT" sz="2000" dirty="0"/>
              <a:t> (ispirata alle terme romane) del 1968; nel 1970 si trasferisce in Italia a Valvasone (PN) per accentuare lo stile italiano</a:t>
            </a:r>
            <a:r>
              <a:rPr lang="it-IT" altLang="it-IT" sz="2000" dirty="0" smtClean="0"/>
              <a:t>. Ora è di proprietà di un fondo di investimento americano (</a:t>
            </a:r>
            <a:r>
              <a:rPr lang="it-IT" altLang="it-IT" sz="2000" dirty="0" err="1" smtClean="0"/>
              <a:t>Investindutrial</a:t>
            </a:r>
            <a:r>
              <a:rPr lang="it-IT" altLang="it-IT" sz="2000" dirty="0" smtClean="0"/>
              <a:t>).</a:t>
            </a:r>
            <a:endParaRPr lang="it-IT" altLang="it-IT" sz="2000" dirty="0"/>
          </a:p>
          <a:p>
            <a:pPr marL="342900" indent="-342900" eaLnBrk="1" hangingPunct="1">
              <a:buFont typeface="Wingdings" panose="05000000000000000000" pitchFamily="2" charset="2"/>
              <a:buChar char="Ø"/>
            </a:pPr>
            <a:endParaRPr lang="it-IT" altLang="it-IT" sz="2000" dirty="0"/>
          </a:p>
          <a:p>
            <a:pPr marL="342900" indent="-342900" eaLnBrk="1" hangingPunct="1">
              <a:buFont typeface="Wingdings" panose="05000000000000000000" pitchFamily="2" charset="2"/>
              <a:buChar char="Ø"/>
            </a:pPr>
            <a:r>
              <a:rPr lang="it-IT" altLang="it-IT" sz="2000" dirty="0" smtClean="0"/>
              <a:t>inizia </a:t>
            </a:r>
            <a:r>
              <a:rPr lang="it-IT" altLang="it-IT" sz="2000" dirty="0"/>
              <a:t>il declino del </a:t>
            </a:r>
            <a:r>
              <a:rPr lang="it-IT" altLang="it-IT" sz="2000" dirty="0" err="1"/>
              <a:t>cafè</a:t>
            </a:r>
            <a:r>
              <a:rPr lang="it-IT" altLang="it-IT" sz="2000" dirty="0"/>
              <a:t> </a:t>
            </a:r>
            <a:r>
              <a:rPr lang="it-IT" altLang="it-IT" sz="2000" dirty="0" smtClean="0"/>
              <a:t>chantant (e della Belle </a:t>
            </a:r>
            <a:r>
              <a:rPr lang="it-IT" altLang="it-IT" sz="2000" dirty="0" err="1" smtClean="0"/>
              <a:t>Epoque</a:t>
            </a:r>
            <a:r>
              <a:rPr lang="it-IT" altLang="it-IT" sz="2000" dirty="0" smtClean="0"/>
              <a:t> di cui era uno dei simboli)</a:t>
            </a:r>
            <a:endParaRPr lang="it-IT" altLang="it-IT" sz="2000" dirty="0"/>
          </a:p>
          <a:p>
            <a:pPr marL="342900" indent="-342900" eaLnBrk="1" hangingPunct="1">
              <a:buFont typeface="Wingdings" panose="05000000000000000000" pitchFamily="2" charset="2"/>
              <a:buChar char="Ø"/>
            </a:pPr>
            <a:endParaRPr lang="it-IT" altLang="it-IT" sz="2000" dirty="0" smtClean="0"/>
          </a:p>
          <a:p>
            <a:pPr marL="342900" indent="-342900" eaLnBrk="1" hangingPunct="1">
              <a:buFont typeface="Wingdings" panose="05000000000000000000" pitchFamily="2" charset="2"/>
              <a:buChar char="Ø"/>
            </a:pPr>
            <a:r>
              <a:rPr lang="it-IT" altLang="it-IT" sz="2000" dirty="0" smtClean="0"/>
              <a:t>Libri</a:t>
            </a:r>
            <a:r>
              <a:rPr lang="it-IT" altLang="it-IT" sz="2000" dirty="0"/>
              <a:t>: </a:t>
            </a:r>
            <a:r>
              <a:rPr lang="it-IT" altLang="it-IT" sz="2000" b="1" dirty="0"/>
              <a:t>La metamorfosi</a:t>
            </a:r>
            <a:r>
              <a:rPr lang="it-IT" altLang="it-IT" sz="2000" dirty="0"/>
              <a:t> - </a:t>
            </a:r>
            <a:r>
              <a:rPr lang="it-IT" altLang="it-IT" sz="2000" dirty="0" smtClean="0"/>
              <a:t>Franz </a:t>
            </a:r>
            <a:r>
              <a:rPr lang="it-IT" altLang="it-IT" sz="2000" dirty="0"/>
              <a:t>Kafka</a:t>
            </a:r>
          </a:p>
          <a:p>
            <a:pPr marL="342900" indent="-342900" eaLnBrk="1" hangingPunct="1">
              <a:buFont typeface="Wingdings" panose="05000000000000000000" pitchFamily="2" charset="2"/>
              <a:buChar char="Ø"/>
            </a:pPr>
            <a:endParaRPr lang="it-IT" altLang="it-IT" sz="2000" b="1" dirty="0" smtClean="0"/>
          </a:p>
          <a:p>
            <a:pPr marL="342900" indent="-342900" eaLnBrk="1" hangingPunct="1">
              <a:buFont typeface="Wingdings" panose="05000000000000000000" pitchFamily="2" charset="2"/>
              <a:buChar char="Ø"/>
            </a:pPr>
            <a:r>
              <a:rPr lang="it-IT" altLang="it-IT" sz="2000" b="1" dirty="0" smtClean="0"/>
              <a:t>L’amore </a:t>
            </a:r>
            <a:r>
              <a:rPr lang="it-IT" altLang="it-IT" sz="2000" b="1" dirty="0"/>
              <a:t>stregone</a:t>
            </a:r>
            <a:r>
              <a:rPr lang="it-IT" altLang="it-IT" sz="2000" dirty="0"/>
              <a:t> di Manuel De Falla: </a:t>
            </a:r>
            <a:r>
              <a:rPr lang="it-IT" altLang="it-IT" sz="2000" dirty="0">
                <a:hlinkClick r:id="rId4" action="ppaction://hlinkfile"/>
              </a:rPr>
              <a:t>Danza rituale del fuoco</a:t>
            </a:r>
            <a:endParaRPr lang="it-IT" altLang="it-IT" sz="2000" dirty="0"/>
          </a:p>
        </p:txBody>
      </p:sp>
      <p:sp>
        <p:nvSpPr>
          <p:cNvPr id="14339" name="Title 1"/>
          <p:cNvSpPr>
            <a:spLocks noGrp="1"/>
          </p:cNvSpPr>
          <p:nvPr>
            <p:ph type="title" idx="4294967295"/>
          </p:nvPr>
        </p:nvSpPr>
        <p:spPr>
          <a:xfrm>
            <a:off x="1970088" y="58738"/>
            <a:ext cx="8229600" cy="633412"/>
          </a:xfrm>
        </p:spPr>
        <p:txBody>
          <a:bodyPr/>
          <a:lstStyle/>
          <a:p>
            <a:pPr eaLnBrk="1" hangingPunct="1"/>
            <a:r>
              <a:rPr lang="it-IT" altLang="it-IT" smtClean="0">
                <a:solidFill>
                  <a:srgbClr val="0070C0"/>
                </a:solidFill>
              </a:rPr>
              <a:t>1915</a:t>
            </a:r>
          </a:p>
        </p:txBody>
      </p:sp>
      <p:cxnSp>
        <p:nvCxnSpPr>
          <p:cNvPr id="4"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idx="4294967295"/>
          </p:nvPr>
        </p:nvSpPr>
        <p:spPr>
          <a:xfrm>
            <a:off x="1970088" y="58738"/>
            <a:ext cx="8229600" cy="633412"/>
          </a:xfrm>
        </p:spPr>
        <p:txBody>
          <a:bodyPr/>
          <a:lstStyle/>
          <a:p>
            <a:pPr eaLnBrk="1" hangingPunct="1"/>
            <a:r>
              <a:rPr lang="it-IT" altLang="it-IT" sz="3600" dirty="0">
                <a:solidFill>
                  <a:srgbClr val="0070C0"/>
                </a:solidFill>
              </a:rPr>
              <a:t>1917 – La Rivoluzione </a:t>
            </a:r>
            <a:r>
              <a:rPr lang="it-IT" altLang="it-IT" sz="3600" dirty="0" smtClean="0">
                <a:solidFill>
                  <a:srgbClr val="0070C0"/>
                </a:solidFill>
              </a:rPr>
              <a:t>Russa</a:t>
            </a:r>
            <a:endParaRPr lang="it-IT" altLang="it-IT" sz="3600" dirty="0">
              <a:solidFill>
                <a:srgbClr val="0070C0"/>
              </a:solidFill>
            </a:endParaRPr>
          </a:p>
        </p:txBody>
      </p:sp>
      <p:pic>
        <p:nvPicPr>
          <p:cNvPr id="15368" name="Picture 8" descr="http://4.bp.blogspot.com/-YsrNDq_3kL8/UN8j_GfVsPI/AAAAAAAAA7U/xhKk5yXU184/s1600/rivoluzione+russa.jpg">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4114" y="908050"/>
            <a:ext cx="7775575"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8904312" y="1052736"/>
            <a:ext cx="1152128"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cxnSp>
        <p:nvCxnSpPr>
          <p:cNvPr id="10"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272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sellaDiTesto 2"/>
          <p:cNvSpPr txBox="1">
            <a:spLocks noChangeArrowheads="1"/>
          </p:cNvSpPr>
          <p:nvPr/>
        </p:nvSpPr>
        <p:spPr bwMode="auto">
          <a:xfrm>
            <a:off x="551385" y="836614"/>
            <a:ext cx="669714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Wingdings" panose="05000000000000000000" pitchFamily="2" charset="2"/>
              <a:buChar char="Ø"/>
            </a:pPr>
            <a:r>
              <a:rPr lang="it-IT" altLang="it-IT" sz="1600" dirty="0" smtClean="0"/>
              <a:t>Il </a:t>
            </a:r>
            <a:r>
              <a:rPr lang="it-IT" altLang="it-IT" sz="1600" dirty="0"/>
              <a:t>3 febbraio ha inizio l’Operazione Alberico con la quale l’esercito tedesco sul fronte occidentale si ritira dietro la linea </a:t>
            </a:r>
            <a:r>
              <a:rPr lang="it-IT" altLang="it-IT" sz="1600" b="1" dirty="0"/>
              <a:t>Hindenburg</a:t>
            </a:r>
            <a:r>
              <a:rPr lang="it-IT" altLang="it-IT" sz="1600" dirty="0"/>
              <a:t> (uno dei due generali del comando supremo tedesco, l’altro era </a:t>
            </a:r>
            <a:r>
              <a:rPr lang="it-IT" altLang="it-IT" sz="1600" dirty="0" err="1"/>
              <a:t>Ludendorff</a:t>
            </a:r>
            <a:r>
              <a:rPr lang="it-IT" altLang="it-IT" sz="1600" dirty="0" smtClean="0"/>
              <a:t>)</a:t>
            </a:r>
          </a:p>
          <a:p>
            <a:pPr eaLnBrk="1" hangingPunct="1"/>
            <a:endParaRPr lang="it-IT" altLang="it-IT" sz="1600" dirty="0"/>
          </a:p>
          <a:p>
            <a:pPr marL="285750" indent="-285750" eaLnBrk="1" hangingPunct="1">
              <a:buFont typeface="Wingdings" panose="05000000000000000000" pitchFamily="2" charset="2"/>
              <a:buChar char="Ø"/>
            </a:pPr>
            <a:r>
              <a:rPr lang="it-IT" altLang="it-IT" sz="1600" dirty="0" smtClean="0"/>
              <a:t>vasto </a:t>
            </a:r>
            <a:r>
              <a:rPr lang="it-IT" altLang="it-IT" sz="1600" dirty="0"/>
              <a:t>sistema difensivo deciso durante le fasi finali della battaglia della Somme (fine 1916), con cui si </a:t>
            </a:r>
            <a:r>
              <a:rPr lang="it-IT" altLang="it-IT" sz="1600" b="1" dirty="0"/>
              <a:t>accorciava la linea difensiva di 50 km</a:t>
            </a:r>
            <a:r>
              <a:rPr lang="it-IT" altLang="it-IT" sz="1600" dirty="0"/>
              <a:t>, recuperando disponibilità di 13 divisioni e 50 batterie di artiglieria </a:t>
            </a:r>
            <a:r>
              <a:rPr lang="it-IT" altLang="it-IT" sz="1600" dirty="0" smtClean="0"/>
              <a:t>pesante</a:t>
            </a:r>
          </a:p>
          <a:p>
            <a:pPr marL="285750" indent="-285750" eaLnBrk="1" hangingPunct="1">
              <a:buFont typeface="Wingdings" panose="05000000000000000000" pitchFamily="2" charset="2"/>
              <a:buChar char="Ø"/>
            </a:pPr>
            <a:endParaRPr lang="it-IT" altLang="it-IT" sz="1600" dirty="0"/>
          </a:p>
          <a:p>
            <a:pPr marL="285750" indent="-285750" eaLnBrk="1" hangingPunct="1">
              <a:buFont typeface="Wingdings" panose="05000000000000000000" pitchFamily="2" charset="2"/>
              <a:buChar char="Ø"/>
            </a:pPr>
            <a:r>
              <a:rPr lang="it-IT" altLang="it-IT" sz="1600" dirty="0" smtClean="0"/>
              <a:t>durante </a:t>
            </a:r>
            <a:r>
              <a:rPr lang="it-IT" altLang="it-IT" sz="1600" dirty="0"/>
              <a:t>la ritirata oltre la linea, fu impiegata la tattica della </a:t>
            </a:r>
            <a:r>
              <a:rPr lang="it-IT" altLang="it-IT" sz="1600" b="1" dirty="0"/>
              <a:t>terra bruciata</a:t>
            </a:r>
            <a:r>
              <a:rPr lang="it-IT" altLang="it-IT" sz="1600" dirty="0"/>
              <a:t>; era ritenuta inespugnabile, cosa rivelatasi falsa sul finire della guerra </a:t>
            </a:r>
            <a:endParaRPr lang="it-IT" altLang="it-IT" sz="1600" dirty="0" smtClean="0"/>
          </a:p>
          <a:p>
            <a:pPr marL="285750" indent="-285750" eaLnBrk="1" hangingPunct="1">
              <a:buFont typeface="Wingdings" panose="05000000000000000000" pitchFamily="2" charset="2"/>
              <a:buChar char="Ø"/>
            </a:pPr>
            <a:endParaRPr lang="it-IT" altLang="it-IT" sz="1600" dirty="0"/>
          </a:p>
          <a:p>
            <a:pPr eaLnBrk="1" hangingPunct="1"/>
            <a:endParaRPr lang="it-IT" altLang="it-IT" sz="1600" dirty="0"/>
          </a:p>
          <a:p>
            <a:pPr marL="285750" indent="-285750" eaLnBrk="1" hangingPunct="1">
              <a:buFont typeface="Wingdings" panose="05000000000000000000" pitchFamily="2" charset="2"/>
              <a:buChar char="Ø"/>
            </a:pPr>
            <a:endParaRPr lang="it-IT" altLang="it-IT" sz="1600" dirty="0"/>
          </a:p>
        </p:txBody>
      </p:sp>
      <p:sp>
        <p:nvSpPr>
          <p:cNvPr id="16387" name="Title 1"/>
          <p:cNvSpPr>
            <a:spLocks noGrp="1"/>
          </p:cNvSpPr>
          <p:nvPr>
            <p:ph type="title" idx="4294967295"/>
          </p:nvPr>
        </p:nvSpPr>
        <p:spPr>
          <a:xfrm>
            <a:off x="1970088" y="58738"/>
            <a:ext cx="8229600" cy="633412"/>
          </a:xfrm>
        </p:spPr>
        <p:txBody>
          <a:bodyPr/>
          <a:lstStyle/>
          <a:p>
            <a:pPr eaLnBrk="1" hangingPunct="1"/>
            <a:r>
              <a:rPr lang="it-IT" altLang="it-IT" sz="3600" dirty="0">
                <a:solidFill>
                  <a:srgbClr val="0070C0"/>
                </a:solidFill>
              </a:rPr>
              <a:t>1917 – La linea </a:t>
            </a:r>
            <a:r>
              <a:rPr lang="it-IT" altLang="it-IT" sz="3600" dirty="0" err="1">
                <a:solidFill>
                  <a:srgbClr val="0070C0"/>
                </a:solidFill>
              </a:rPr>
              <a:t>Hindeburg</a:t>
            </a:r>
            <a:endParaRPr lang="it-IT" altLang="it-IT" sz="3600" dirty="0">
              <a:solidFill>
                <a:srgbClr val="0070C0"/>
              </a:solidFill>
            </a:endParaRPr>
          </a:p>
        </p:txBody>
      </p:sp>
      <p:pic>
        <p:nvPicPr>
          <p:cNvPr id="16391" name="Picture 8" descr="http://esascosas.com/wp-content/uploads/2015/07/hinder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9963" y="908051"/>
            <a:ext cx="295275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CasellaDiTesto 2"/>
          <p:cNvSpPr txBox="1">
            <a:spLocks noChangeArrowheads="1"/>
          </p:cNvSpPr>
          <p:nvPr/>
        </p:nvSpPr>
        <p:spPr bwMode="auto">
          <a:xfrm>
            <a:off x="552152" y="4193793"/>
            <a:ext cx="993633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Wingdings" panose="05000000000000000000" pitchFamily="2" charset="2"/>
              <a:buChar char="Ø"/>
            </a:pPr>
            <a:r>
              <a:rPr lang="it-IT" altLang="it-IT" sz="1600" dirty="0" smtClean="0"/>
              <a:t>a </a:t>
            </a:r>
            <a:r>
              <a:rPr lang="it-IT" altLang="it-IT" sz="1600" dirty="0"/>
              <a:t>dispetto delle enormi perdite subite a Verdun e sulla Somme, il comando francese era convinto della vittoria entro breve; il nuovo comandante </a:t>
            </a:r>
            <a:r>
              <a:rPr lang="it-IT" altLang="it-IT" sz="1600" b="1" dirty="0" err="1"/>
              <a:t>Nivelle</a:t>
            </a:r>
            <a:r>
              <a:rPr lang="it-IT" altLang="it-IT" sz="1600" dirty="0"/>
              <a:t> promise uno sfondamento decisivo entro 24 </a:t>
            </a:r>
            <a:r>
              <a:rPr lang="it-IT" altLang="it-IT" sz="1600" dirty="0" smtClean="0"/>
              <a:t>ore</a:t>
            </a:r>
          </a:p>
          <a:p>
            <a:pPr eaLnBrk="1" hangingPunct="1"/>
            <a:endParaRPr lang="it-IT" altLang="it-IT" sz="1600" dirty="0"/>
          </a:p>
          <a:p>
            <a:pPr marL="285750" indent="-285750" eaLnBrk="1" hangingPunct="1">
              <a:buFont typeface="Wingdings" panose="05000000000000000000" pitchFamily="2" charset="2"/>
              <a:buChar char="Ø"/>
            </a:pPr>
            <a:r>
              <a:rPr lang="it-IT" altLang="it-IT" sz="1600" dirty="0" smtClean="0"/>
              <a:t>19 </a:t>
            </a:r>
            <a:r>
              <a:rPr lang="it-IT" altLang="it-IT" sz="1600" dirty="0"/>
              <a:t>aprile – </a:t>
            </a:r>
            <a:r>
              <a:rPr lang="it-IT" altLang="it-IT" sz="1600" b="1" dirty="0"/>
              <a:t>Offensiva </a:t>
            </a:r>
            <a:r>
              <a:rPr lang="it-IT" altLang="it-IT" sz="1600" b="1" dirty="0" err="1"/>
              <a:t>Nivelle</a:t>
            </a:r>
            <a:r>
              <a:rPr lang="it-IT" altLang="it-IT" sz="1600" dirty="0"/>
              <a:t>, conclusasi il 16 maggio </a:t>
            </a:r>
            <a:r>
              <a:rPr lang="it-IT" altLang="it-IT" sz="1600" dirty="0" smtClean="0"/>
              <a:t>con </a:t>
            </a:r>
            <a:r>
              <a:rPr lang="it-IT" altLang="it-IT" sz="1600" dirty="0"/>
              <a:t>un nulla di fatto, salvo 433mila perdite (di cui 163mila tedeschi) ; </a:t>
            </a:r>
            <a:r>
              <a:rPr lang="it-IT" altLang="it-IT" sz="1600" dirty="0" err="1"/>
              <a:t>Nivelle</a:t>
            </a:r>
            <a:r>
              <a:rPr lang="it-IT" altLang="it-IT" sz="1600" dirty="0"/>
              <a:t> fu sostituito da </a:t>
            </a:r>
            <a:r>
              <a:rPr lang="it-IT" altLang="it-IT" sz="1600" dirty="0" err="1" smtClean="0"/>
              <a:t>Petain</a:t>
            </a:r>
            <a:endParaRPr lang="it-IT" altLang="it-IT" sz="1600" dirty="0" smtClean="0"/>
          </a:p>
          <a:p>
            <a:pPr marL="285750" indent="-285750" eaLnBrk="1" hangingPunct="1">
              <a:buFont typeface="Wingdings" panose="05000000000000000000" pitchFamily="2" charset="2"/>
              <a:buChar char="Ø"/>
            </a:pPr>
            <a:endParaRPr lang="it-IT" altLang="it-IT" sz="1600" dirty="0"/>
          </a:p>
          <a:p>
            <a:pPr marL="285750" indent="-285750" eaLnBrk="1" hangingPunct="1">
              <a:buFont typeface="Wingdings" panose="05000000000000000000" pitchFamily="2" charset="2"/>
              <a:buChar char="Ø"/>
            </a:pPr>
            <a:endParaRPr lang="it-IT" altLang="it-IT" sz="1600" dirty="0" smtClean="0"/>
          </a:p>
          <a:p>
            <a:pPr eaLnBrk="1" hangingPunct="1"/>
            <a:r>
              <a:rPr lang="it-IT" altLang="it-IT" sz="1600" b="1" dirty="0" smtClean="0">
                <a:hlinkClick r:id="rId4" action="ppaction://hlinkfile"/>
              </a:rPr>
              <a:t>Je </a:t>
            </a:r>
            <a:r>
              <a:rPr lang="it-IT" altLang="it-IT" sz="1600" b="1" dirty="0" err="1" smtClean="0">
                <a:hlinkClick r:id="rId4" action="ppaction://hlinkfile"/>
              </a:rPr>
              <a:t>cherche</a:t>
            </a:r>
            <a:r>
              <a:rPr lang="it-IT" altLang="it-IT" sz="1600" b="1" dirty="0" smtClean="0">
                <a:hlinkClick r:id="rId4" action="ppaction://hlinkfile"/>
              </a:rPr>
              <a:t> </a:t>
            </a:r>
            <a:r>
              <a:rPr lang="it-IT" altLang="it-IT" sz="1600" b="1" dirty="0" err="1" smtClean="0">
                <a:hlinkClick r:id="rId4" action="ppaction://hlinkfile"/>
              </a:rPr>
              <a:t>apres</a:t>
            </a:r>
            <a:r>
              <a:rPr lang="it-IT" altLang="it-IT" sz="1600" b="1" dirty="0" smtClean="0">
                <a:hlinkClick r:id="rId4" action="ppaction://hlinkfile"/>
              </a:rPr>
              <a:t> Titine</a:t>
            </a:r>
            <a:endParaRPr lang="it-IT" altLang="it-IT" sz="1600" b="1" dirty="0"/>
          </a:p>
        </p:txBody>
      </p:sp>
      <p:cxnSp>
        <p:nvCxnSpPr>
          <p:cNvPr id="9"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73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asellaDiTesto 2"/>
          <p:cNvSpPr txBox="1">
            <a:spLocks noChangeArrowheads="1"/>
          </p:cNvSpPr>
          <p:nvPr/>
        </p:nvSpPr>
        <p:spPr bwMode="auto">
          <a:xfrm>
            <a:off x="551384" y="836614"/>
            <a:ext cx="11017223"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Wingdings" panose="05000000000000000000" pitchFamily="2" charset="2"/>
              <a:buChar char="Ø"/>
            </a:pPr>
            <a:r>
              <a:rPr lang="it-IT" altLang="it-IT" dirty="0" smtClean="0"/>
              <a:t>All’inizio </a:t>
            </a:r>
            <a:r>
              <a:rPr lang="it-IT" altLang="it-IT" dirty="0"/>
              <a:t>della guerra il presidente americano Woodrow Wilson aveva proclamato  la totale neutralità degli Stati Uniti, nel solco della Dottrina Monroe inaugurata nel 1823 (</a:t>
            </a:r>
            <a:r>
              <a:rPr lang="it-IT" altLang="it-IT" b="1" i="1" dirty="0"/>
              <a:t>politica isolazionista</a:t>
            </a:r>
            <a:r>
              <a:rPr lang="it-IT" altLang="it-IT" dirty="0"/>
              <a:t>: l’America agli americani, nessuna interferenza tollerata dall’’esterno del continente americano, in compenso nessuna ingerenza degli Stati Uniti in Europa)</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smtClean="0"/>
              <a:t>Il </a:t>
            </a:r>
            <a:r>
              <a:rPr lang="it-IT" altLang="it-IT" dirty="0"/>
              <a:t>4 aprile Wilson presentò al Congresso la proposta di entrare in guerra, con una motivazione che verrà adottata in tutte le successive guerre americane: “</a:t>
            </a:r>
            <a:r>
              <a:rPr lang="it-IT" altLang="it-IT" i="1" dirty="0"/>
              <a:t>la democrazia, il diritto dei popoli piegati dall’autoritarismo, i diritti e le libertà delle piccole nazioni</a:t>
            </a:r>
            <a:r>
              <a:rPr lang="it-IT" altLang="it-IT" dirty="0"/>
              <a:t>” ed il 6 aprile fu emessa </a:t>
            </a:r>
            <a:r>
              <a:rPr lang="it-IT" altLang="it-IT" b="1" dirty="0"/>
              <a:t>la dichiarazione di guerra</a:t>
            </a:r>
            <a:r>
              <a:rPr lang="it-IT" altLang="it-IT" dirty="0"/>
              <a:t> alla Germania (seguì quella all’Austria a dicembre)</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smtClean="0"/>
              <a:t>le </a:t>
            </a:r>
            <a:r>
              <a:rPr lang="it-IT" altLang="it-IT" b="1" dirty="0"/>
              <a:t>motivazioni</a:t>
            </a:r>
            <a:r>
              <a:rPr lang="it-IT" altLang="it-IT" dirty="0"/>
              <a:t> vanno distinte tra quelle ufficiali (guerra sottomarina tedesca a navi commerciali nella rotta atlantica, primo tra tutti il </a:t>
            </a:r>
            <a:r>
              <a:rPr lang="it-IT" altLang="it-IT" b="1" dirty="0"/>
              <a:t>Lusitania</a:t>
            </a:r>
            <a:r>
              <a:rPr lang="it-IT" altLang="it-IT" dirty="0"/>
              <a:t> nel 1915 e l’ultimo il </a:t>
            </a:r>
            <a:r>
              <a:rPr lang="it-IT" altLang="it-IT" dirty="0" err="1"/>
              <a:t>Vigilantia</a:t>
            </a:r>
            <a:r>
              <a:rPr lang="it-IT" altLang="it-IT" dirty="0"/>
              <a:t>) da quelle vere: finanziarie (il commercio con l’Inghilterra -enormemente indebitata- rappresentava i 2/3 dell’intero commercio USA, se perdeva </a:t>
            </a:r>
            <a:r>
              <a:rPr lang="it-IT" altLang="it-IT" b="1" dirty="0"/>
              <a:t>debito a rischio</a:t>
            </a:r>
            <a:r>
              <a:rPr lang="it-IT" altLang="it-IT" dirty="0"/>
              <a:t>) e politiche (la Germania stava stringendo alleanze con Messico e Giappone, come rivelato dall’intercettazione del </a:t>
            </a:r>
            <a:r>
              <a:rPr lang="it-IT" altLang="it-IT" b="1" dirty="0"/>
              <a:t>telegramma Zimmerman</a:t>
            </a:r>
            <a:r>
              <a:rPr lang="it-IT" altLang="it-IT" dirty="0"/>
              <a:t>)</a:t>
            </a:r>
          </a:p>
          <a:p>
            <a:pPr marL="285750" indent="-285750" eaLnBrk="1" hangingPunct="1">
              <a:buFont typeface="Wingdings" panose="05000000000000000000" pitchFamily="2" charset="2"/>
              <a:buChar char="Ø"/>
            </a:pPr>
            <a:endParaRPr lang="it-IT" altLang="it-IT" dirty="0" smtClean="0"/>
          </a:p>
          <a:p>
            <a:pPr marL="285750" indent="-285750" eaLnBrk="1" hangingPunct="1">
              <a:buFont typeface="Wingdings" panose="05000000000000000000" pitchFamily="2" charset="2"/>
              <a:buChar char="Ø"/>
            </a:pPr>
            <a:r>
              <a:rPr lang="it-IT" altLang="it-IT" dirty="0" smtClean="0"/>
              <a:t>l’intervento </a:t>
            </a:r>
            <a:r>
              <a:rPr lang="it-IT" altLang="it-IT" dirty="0"/>
              <a:t>fu graduale prima che il milione di soldati USA fosse pienamente addestrato e trasportato in </a:t>
            </a:r>
            <a:r>
              <a:rPr lang="it-IT" altLang="it-IT" dirty="0" smtClean="0"/>
              <a:t>Europa</a:t>
            </a:r>
          </a:p>
          <a:p>
            <a:pPr marL="285750" indent="-285750" eaLnBrk="1" hangingPunct="1">
              <a:buFont typeface="Wingdings" panose="05000000000000000000" pitchFamily="2" charset="2"/>
              <a:buChar char="Ø"/>
            </a:pPr>
            <a:endParaRPr lang="it-IT" altLang="it-IT" dirty="0"/>
          </a:p>
          <a:p>
            <a:pPr eaLnBrk="1" hangingPunct="1"/>
            <a:r>
              <a:rPr lang="it-IT" altLang="it-IT" b="1" dirty="0" smtClean="0">
                <a:hlinkClick r:id="rId3" action="ppaction://hlinkfile"/>
              </a:rPr>
              <a:t>Tiger </a:t>
            </a:r>
            <a:r>
              <a:rPr lang="it-IT" altLang="it-IT" b="1" dirty="0" err="1" smtClean="0">
                <a:hlinkClick r:id="rId3" action="ppaction://hlinkfile"/>
              </a:rPr>
              <a:t>Rag</a:t>
            </a:r>
            <a:endParaRPr lang="it-IT" altLang="it-IT" b="1" dirty="0"/>
          </a:p>
        </p:txBody>
      </p:sp>
      <p:sp>
        <p:nvSpPr>
          <p:cNvPr id="17411" name="Title 1"/>
          <p:cNvSpPr>
            <a:spLocks noGrp="1"/>
          </p:cNvSpPr>
          <p:nvPr>
            <p:ph type="title" idx="4294967295"/>
          </p:nvPr>
        </p:nvSpPr>
        <p:spPr>
          <a:xfrm>
            <a:off x="1970088" y="58738"/>
            <a:ext cx="8229600" cy="633412"/>
          </a:xfrm>
        </p:spPr>
        <p:txBody>
          <a:bodyPr/>
          <a:lstStyle/>
          <a:p>
            <a:pPr eaLnBrk="1" hangingPunct="1"/>
            <a:r>
              <a:rPr lang="it-IT" altLang="it-IT" sz="3600">
                <a:solidFill>
                  <a:srgbClr val="0070C0"/>
                </a:solidFill>
              </a:rPr>
              <a:t>1917 – Arrivano  i nostri</a:t>
            </a:r>
          </a:p>
        </p:txBody>
      </p:sp>
      <p:cxnSp>
        <p:nvCxnSpPr>
          <p:cNvPr id="7"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268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2"/>
          <p:cNvSpPr txBox="1">
            <a:spLocks noChangeArrowheads="1"/>
          </p:cNvSpPr>
          <p:nvPr/>
        </p:nvSpPr>
        <p:spPr bwMode="auto">
          <a:xfrm>
            <a:off x="551384" y="1186874"/>
            <a:ext cx="11017223"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Wingdings" panose="05000000000000000000" pitchFamily="2" charset="2"/>
              <a:buChar char="Ø"/>
            </a:pPr>
            <a:r>
              <a:rPr lang="it-IT" altLang="it-IT" dirty="0" smtClean="0"/>
              <a:t>Rivolta </a:t>
            </a:r>
            <a:r>
              <a:rPr lang="it-IT" altLang="it-IT" dirty="0"/>
              <a:t>Araba - Durante il 1916 gli inglesi avevano stretto un accordo con un discendente di Maometto, lo </a:t>
            </a:r>
            <a:r>
              <a:rPr lang="it-IT" altLang="it-IT" dirty="0" err="1"/>
              <a:t>sharif</a:t>
            </a:r>
            <a:r>
              <a:rPr lang="it-IT" altLang="it-IT" dirty="0"/>
              <a:t> al-</a:t>
            </a:r>
            <a:r>
              <a:rPr lang="it-IT" altLang="it-IT" dirty="0" err="1"/>
              <a:t>Husayn</a:t>
            </a:r>
            <a:r>
              <a:rPr lang="it-IT" altLang="it-IT" dirty="0"/>
              <a:t> </a:t>
            </a:r>
            <a:r>
              <a:rPr lang="it-IT" altLang="it-IT" dirty="0" err="1"/>
              <a:t>ibn</a:t>
            </a:r>
            <a:r>
              <a:rPr lang="it-IT" altLang="it-IT" dirty="0"/>
              <a:t> Alì de La Mecca: promessa del riconoscimento dell’indipendenza araba se l’avesse aiutato a combattere gli ottomani.</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b="1" dirty="0" smtClean="0"/>
              <a:t>Thomas </a:t>
            </a:r>
            <a:r>
              <a:rPr lang="it-IT" altLang="it-IT" b="1" dirty="0"/>
              <a:t>E. Lawrence</a:t>
            </a:r>
            <a:r>
              <a:rPr lang="it-IT" altLang="it-IT" dirty="0"/>
              <a:t>, agente dell’</a:t>
            </a:r>
            <a:r>
              <a:rPr lang="it-IT" altLang="it-IT" i="1" dirty="0"/>
              <a:t>Intelligence</a:t>
            </a:r>
            <a:r>
              <a:rPr lang="it-IT" altLang="it-IT" dirty="0"/>
              <a:t> britannica e profondo conoscitore dei costumi e della cultura araba, fu distaccato con funzioni di consigliere militare presso il figlio dello </a:t>
            </a:r>
            <a:r>
              <a:rPr lang="it-IT" altLang="it-IT" dirty="0" err="1"/>
              <a:t>sharif</a:t>
            </a:r>
            <a:r>
              <a:rPr lang="it-IT" altLang="it-IT" dirty="0"/>
              <a:t>, </a:t>
            </a:r>
            <a:r>
              <a:rPr lang="it-IT" altLang="it-IT" dirty="0" err="1"/>
              <a:t>Faysal</a:t>
            </a:r>
            <a:endParaRPr lang="it-IT" altLang="it-IT" dirty="0"/>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smtClean="0"/>
              <a:t>Famosa </a:t>
            </a:r>
            <a:r>
              <a:rPr lang="it-IT" altLang="it-IT" dirty="0"/>
              <a:t>la sua impresa di conquista della </a:t>
            </a:r>
            <a:r>
              <a:rPr lang="it-IT" altLang="it-IT" dirty="0" smtClean="0"/>
              <a:t>roccaforte </a:t>
            </a:r>
            <a:r>
              <a:rPr lang="it-IT" altLang="it-IT" dirty="0"/>
              <a:t>marittima ottomana di Aqaba, imprendibile dal mare ma raggiunta attraversando il deserto </a:t>
            </a:r>
            <a:r>
              <a:rPr lang="it-IT" altLang="it-IT" dirty="0" smtClean="0"/>
              <a:t>del </a:t>
            </a:r>
            <a:r>
              <a:rPr lang="it-IT" altLang="it-IT" dirty="0" err="1"/>
              <a:t>Nefud</a:t>
            </a:r>
            <a:r>
              <a:rPr lang="it-IT" altLang="it-IT" dirty="0"/>
              <a:t>, con l’aiuto di un capo tribù associato durante l’attraversamento del deserto</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smtClean="0"/>
              <a:t>in </a:t>
            </a:r>
            <a:r>
              <a:rPr lang="it-IT" altLang="it-IT" dirty="0"/>
              <a:t>realtà l’Inghilterra non mantenne le promesse di indipendenza per l’Arabia che divenne un protettorato britannico dopo le spartizioni post-belliche, come previsto dall’accordo </a:t>
            </a:r>
            <a:r>
              <a:rPr lang="it-IT" altLang="it-IT" dirty="0" err="1"/>
              <a:t>Sykes-Picot</a:t>
            </a:r>
            <a:r>
              <a:rPr lang="it-IT" altLang="it-IT" dirty="0"/>
              <a:t> dei due </a:t>
            </a:r>
            <a:r>
              <a:rPr lang="it-IT" altLang="it-IT" dirty="0" smtClean="0"/>
              <a:t>ministri </a:t>
            </a:r>
            <a:r>
              <a:rPr lang="it-IT" altLang="it-IT" dirty="0"/>
              <a:t>inglese e </a:t>
            </a:r>
            <a:r>
              <a:rPr lang="it-IT" altLang="it-IT" dirty="0" smtClean="0"/>
              <a:t>francese</a:t>
            </a:r>
          </a:p>
          <a:p>
            <a:pPr marL="285750" indent="-285750" eaLnBrk="1" hangingPunct="1">
              <a:buFont typeface="Wingdings" panose="05000000000000000000" pitchFamily="2" charset="2"/>
              <a:buChar char="Ø"/>
            </a:pPr>
            <a:endParaRPr lang="it-IT" altLang="it-IT" dirty="0"/>
          </a:p>
          <a:p>
            <a:pPr eaLnBrk="1" hangingPunct="1"/>
            <a:r>
              <a:rPr lang="it-IT" altLang="it-IT" b="1" dirty="0" smtClean="0">
                <a:hlinkClick r:id="rId3" action="ppaction://hlinkfile"/>
              </a:rPr>
              <a:t>La </a:t>
            </a:r>
            <a:r>
              <a:rPr lang="it-IT" altLang="it-IT" b="1" dirty="0" err="1" smtClean="0">
                <a:hlinkClick r:id="rId3" action="ppaction://hlinkfile"/>
              </a:rPr>
              <a:t>cumparsita</a:t>
            </a:r>
            <a:endParaRPr lang="it-IT" altLang="it-IT" b="1" dirty="0" smtClean="0"/>
          </a:p>
          <a:p>
            <a:pPr eaLnBrk="1" hangingPunct="1"/>
            <a:endParaRPr lang="it-IT" altLang="it-IT" dirty="0"/>
          </a:p>
        </p:txBody>
      </p:sp>
      <p:sp>
        <p:nvSpPr>
          <p:cNvPr id="18435" name="Title 1"/>
          <p:cNvSpPr>
            <a:spLocks noGrp="1"/>
          </p:cNvSpPr>
          <p:nvPr>
            <p:ph type="title" idx="4294967295"/>
          </p:nvPr>
        </p:nvSpPr>
        <p:spPr>
          <a:xfrm>
            <a:off x="1970088" y="58738"/>
            <a:ext cx="8229600" cy="633412"/>
          </a:xfrm>
        </p:spPr>
        <p:txBody>
          <a:bodyPr/>
          <a:lstStyle/>
          <a:p>
            <a:pPr eaLnBrk="1" hangingPunct="1"/>
            <a:r>
              <a:rPr lang="it-IT" altLang="it-IT" sz="3600" dirty="0">
                <a:solidFill>
                  <a:srgbClr val="0070C0"/>
                </a:solidFill>
              </a:rPr>
              <a:t>1917 - </a:t>
            </a:r>
            <a:r>
              <a:rPr lang="it-IT" altLang="it-IT" sz="3600" dirty="0">
                <a:solidFill>
                  <a:srgbClr val="0070C0"/>
                </a:solidFill>
                <a:hlinkClick r:id="rId4" action="ppaction://hlinkfile"/>
              </a:rPr>
              <a:t>Lawrence d’Arabia</a:t>
            </a:r>
            <a:endParaRPr lang="it-IT" altLang="it-IT" sz="3600" dirty="0">
              <a:solidFill>
                <a:srgbClr val="0070C0"/>
              </a:solidFill>
            </a:endParaRPr>
          </a:p>
        </p:txBody>
      </p:sp>
      <p:cxnSp>
        <p:nvCxnSpPr>
          <p:cNvPr id="7"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5246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1970088" y="58738"/>
            <a:ext cx="8229600" cy="633412"/>
          </a:xfrm>
        </p:spPr>
        <p:txBody>
          <a:bodyPr/>
          <a:lstStyle/>
          <a:p>
            <a:pPr eaLnBrk="1" hangingPunct="1"/>
            <a:r>
              <a:rPr lang="it-IT" altLang="it-IT" sz="2800">
                <a:solidFill>
                  <a:srgbClr val="0070C0"/>
                </a:solidFill>
              </a:rPr>
              <a:t>1917 - Il fronte italiano</a:t>
            </a:r>
          </a:p>
        </p:txBody>
      </p:sp>
      <p:sp>
        <p:nvSpPr>
          <p:cNvPr id="19462" name="CasellaDiTesto 2"/>
          <p:cNvSpPr txBox="1">
            <a:spLocks noChangeArrowheads="1"/>
          </p:cNvSpPr>
          <p:nvPr/>
        </p:nvSpPr>
        <p:spPr bwMode="auto">
          <a:xfrm>
            <a:off x="551384" y="882651"/>
            <a:ext cx="1101722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Wingdings" panose="05000000000000000000" pitchFamily="2" charset="2"/>
              <a:buChar char="Ø"/>
            </a:pPr>
            <a:r>
              <a:rPr lang="it-IT" altLang="it-IT" sz="1600" dirty="0" smtClean="0"/>
              <a:t>nonostante </a:t>
            </a:r>
            <a:r>
              <a:rPr lang="it-IT" altLang="it-IT" sz="1600" dirty="0"/>
              <a:t>la </a:t>
            </a:r>
            <a:r>
              <a:rPr lang="it-IT" altLang="it-IT" sz="1600" dirty="0">
                <a:hlinkClick r:id="rId3" action="ppaction://hlinkfile"/>
              </a:rPr>
              <a:t>perdita di 400.000 uomini</a:t>
            </a:r>
            <a:r>
              <a:rPr lang="it-IT" altLang="it-IT" sz="1600" dirty="0"/>
              <a:t> nel 1916, l’esercito italiano si era rafforzato potendo contare su quasi 2 milioni di effettivi</a:t>
            </a:r>
          </a:p>
          <a:p>
            <a:pPr marL="285750" indent="-285750" eaLnBrk="1" hangingPunct="1">
              <a:buFont typeface="Wingdings" panose="05000000000000000000" pitchFamily="2" charset="2"/>
              <a:buChar char="Ø"/>
            </a:pPr>
            <a:endParaRPr lang="it-IT" altLang="it-IT" sz="1600" dirty="0"/>
          </a:p>
          <a:p>
            <a:pPr marL="285750" indent="-285750" eaLnBrk="1" hangingPunct="1">
              <a:buFont typeface="Wingdings" panose="05000000000000000000" pitchFamily="2" charset="2"/>
              <a:buChar char="Ø"/>
            </a:pPr>
            <a:r>
              <a:rPr lang="it-IT" altLang="it-IT" sz="1600" dirty="0" smtClean="0">
                <a:hlinkClick r:id="rId4" action="ppaction://hlinkfile"/>
              </a:rPr>
              <a:t>Cadorna</a:t>
            </a:r>
            <a:r>
              <a:rPr lang="it-IT" altLang="it-IT" sz="1600" dirty="0" smtClean="0"/>
              <a:t> </a:t>
            </a:r>
            <a:r>
              <a:rPr lang="it-IT" altLang="it-IT" sz="1600" dirty="0"/>
              <a:t>stava preparando l’ennesima battaglia sull’Isonzo: </a:t>
            </a:r>
            <a:r>
              <a:rPr lang="it-IT" altLang="it-IT" sz="1600" b="1" dirty="0"/>
              <a:t>la decima</a:t>
            </a:r>
            <a:r>
              <a:rPr lang="it-IT" altLang="it-IT" sz="1600" dirty="0"/>
              <a:t>; fu combattuta dal 12 maggio al 5 giugno e si concluse con il solito bagno di sangue: 160mila perdite per gli italiani e 125mila per gli austriaci (Monte Santo di Gorizia, ribattezzato Campo Santo)</a:t>
            </a:r>
          </a:p>
          <a:p>
            <a:pPr marL="285750" indent="-285750" eaLnBrk="1" hangingPunct="1">
              <a:buFont typeface="Wingdings" panose="05000000000000000000" pitchFamily="2" charset="2"/>
              <a:buChar char="Ø"/>
            </a:pPr>
            <a:endParaRPr lang="it-IT" altLang="it-IT" sz="1600" dirty="0"/>
          </a:p>
          <a:p>
            <a:pPr marL="285750" indent="-285750" eaLnBrk="1" hangingPunct="1">
              <a:buFont typeface="Wingdings" panose="05000000000000000000" pitchFamily="2" charset="2"/>
              <a:buChar char="Ø"/>
            </a:pPr>
            <a:r>
              <a:rPr lang="it-IT" altLang="it-IT" sz="1600" b="1" dirty="0" smtClean="0"/>
              <a:t>Battaglia </a:t>
            </a:r>
            <a:r>
              <a:rPr lang="it-IT" altLang="it-IT" sz="1600" b="1" dirty="0"/>
              <a:t>dell’</a:t>
            </a:r>
            <a:r>
              <a:rPr lang="it-IT" altLang="it-IT" sz="1600" b="1" dirty="0" err="1"/>
              <a:t>Ortigara</a:t>
            </a:r>
            <a:r>
              <a:rPr lang="it-IT" altLang="it-IT" sz="1600" dirty="0"/>
              <a:t>: il 10 giugno inizia la battaglia con l’intenzione di riprendersi le posizioni perse con la </a:t>
            </a:r>
            <a:r>
              <a:rPr lang="it-IT" altLang="it-IT" sz="1600" dirty="0" err="1"/>
              <a:t>Strafexpedition</a:t>
            </a:r>
            <a:r>
              <a:rPr lang="it-IT" altLang="it-IT" sz="1600" dirty="0"/>
              <a:t>; il luogo è quello degli altipiani del Trentino; l’esito è il </a:t>
            </a:r>
            <a:r>
              <a:rPr lang="it-IT" altLang="it-IT" sz="1600" dirty="0">
                <a:hlinkClick r:id="rId5" action="ppaction://hlinkfile"/>
              </a:rPr>
              <a:t>solito bagno di sangue</a:t>
            </a:r>
            <a:r>
              <a:rPr lang="it-IT" altLang="it-IT" sz="1600" dirty="0"/>
              <a:t> ed il fallimento tattico e strategico italiano</a:t>
            </a:r>
          </a:p>
          <a:p>
            <a:pPr marL="285750" indent="-285750" eaLnBrk="1" hangingPunct="1">
              <a:buFont typeface="Wingdings" panose="05000000000000000000" pitchFamily="2" charset="2"/>
              <a:buChar char="Ø"/>
            </a:pPr>
            <a:endParaRPr lang="it-IT" altLang="it-IT" sz="1600" dirty="0"/>
          </a:p>
          <a:p>
            <a:pPr marL="285750" indent="-285750" eaLnBrk="1" hangingPunct="1">
              <a:buFont typeface="Wingdings" panose="05000000000000000000" pitchFamily="2" charset="2"/>
              <a:buChar char="Ø"/>
            </a:pPr>
            <a:r>
              <a:rPr lang="it-IT" altLang="it-IT" sz="1600" dirty="0" smtClean="0"/>
              <a:t>17 </a:t>
            </a:r>
            <a:r>
              <a:rPr lang="it-IT" altLang="it-IT" sz="1600" dirty="0"/>
              <a:t>– 31 agosto: </a:t>
            </a:r>
            <a:r>
              <a:rPr lang="it-IT" altLang="it-IT" sz="1600" b="1" dirty="0"/>
              <a:t>Undicesima battaglia dell’Isonzo</a:t>
            </a:r>
            <a:r>
              <a:rPr lang="it-IT" altLang="it-IT" sz="1600" dirty="0"/>
              <a:t>: 160.000 perdite italiane + 120.000 perdite austriache; vittoria tattica italiana (altopiano della </a:t>
            </a:r>
            <a:r>
              <a:rPr lang="it-IT" altLang="it-IT" sz="1600" dirty="0" err="1" smtClean="0"/>
              <a:t>Baisizza</a:t>
            </a:r>
            <a:r>
              <a:rPr lang="it-IT" altLang="it-IT" sz="1600" dirty="0" smtClean="0"/>
              <a:t>), </a:t>
            </a:r>
            <a:r>
              <a:rPr lang="it-IT" altLang="it-IT" sz="1600" dirty="0"/>
              <a:t>ma strategicamente inconclusiva</a:t>
            </a:r>
          </a:p>
          <a:p>
            <a:pPr marL="285750" indent="-285750" eaLnBrk="1" hangingPunct="1">
              <a:buFont typeface="Wingdings" panose="05000000000000000000" pitchFamily="2" charset="2"/>
              <a:buChar char="Ø"/>
            </a:pPr>
            <a:endParaRPr lang="it-IT" altLang="it-IT" sz="1600" dirty="0"/>
          </a:p>
          <a:p>
            <a:pPr marL="285750" indent="-285750" eaLnBrk="1" hangingPunct="1">
              <a:buFont typeface="Wingdings" panose="05000000000000000000" pitchFamily="2" charset="2"/>
              <a:buChar char="Ø"/>
            </a:pPr>
            <a:r>
              <a:rPr lang="it-IT" altLang="it-IT" sz="1600" dirty="0" smtClean="0"/>
              <a:t>viene </a:t>
            </a:r>
            <a:r>
              <a:rPr lang="it-IT" altLang="it-IT" sz="1600" dirty="0"/>
              <a:t>utilizzato per la prima volto il reparto speciale d’assalto degli </a:t>
            </a:r>
            <a:r>
              <a:rPr lang="it-IT" altLang="it-IT" sz="1600" b="1" dirty="0">
                <a:hlinkClick r:id="rId6" action="ppaction://hlinkfile"/>
              </a:rPr>
              <a:t>Arditi</a:t>
            </a:r>
            <a:r>
              <a:rPr lang="it-IT" altLang="it-IT" sz="1600" dirty="0"/>
              <a:t>: il Monte San Gabriele, considerato inespugnabile, fu conquistato in soli 40 minuti</a:t>
            </a:r>
          </a:p>
          <a:p>
            <a:pPr marL="285750" indent="-285750" eaLnBrk="1" hangingPunct="1">
              <a:buFont typeface="Wingdings" panose="05000000000000000000" pitchFamily="2" charset="2"/>
              <a:buChar char="Ø"/>
            </a:pPr>
            <a:endParaRPr lang="it-IT" altLang="it-IT" sz="1600" dirty="0"/>
          </a:p>
          <a:p>
            <a:pPr marL="285750" indent="-285750" eaLnBrk="1" hangingPunct="1">
              <a:buFont typeface="Wingdings" panose="05000000000000000000" pitchFamily="2" charset="2"/>
              <a:buChar char="Ø"/>
            </a:pPr>
            <a:r>
              <a:rPr lang="it-IT" altLang="it-IT" sz="1600" dirty="0" smtClean="0"/>
              <a:t>la </a:t>
            </a:r>
            <a:r>
              <a:rPr lang="it-IT" altLang="it-IT" sz="1600" dirty="0"/>
              <a:t>battaglia viene combattuta anche da </a:t>
            </a:r>
            <a:r>
              <a:rPr lang="it-IT" altLang="it-IT" sz="1600" b="1" dirty="0"/>
              <a:t>Sandro Pertini</a:t>
            </a:r>
            <a:r>
              <a:rPr lang="it-IT" altLang="it-IT" sz="1600" dirty="0"/>
              <a:t> che fu proposto per una medaglia al valore, medaglia conferita al termine della sua Presidenza</a:t>
            </a:r>
            <a:r>
              <a:rPr lang="it-IT" altLang="it-IT" sz="1600" dirty="0" smtClean="0"/>
              <a:t>.</a:t>
            </a:r>
          </a:p>
          <a:p>
            <a:pPr marL="285750" indent="-285750" eaLnBrk="1" hangingPunct="1">
              <a:buFont typeface="Wingdings" panose="05000000000000000000" pitchFamily="2" charset="2"/>
              <a:buChar char="Ø"/>
            </a:pPr>
            <a:endParaRPr lang="it-IT" altLang="it-IT" sz="1600" dirty="0"/>
          </a:p>
          <a:p>
            <a:pPr eaLnBrk="1" hangingPunct="1"/>
            <a:r>
              <a:rPr lang="it-IT" altLang="it-IT" sz="1600" b="1" dirty="0" smtClean="0">
                <a:hlinkClick r:id="rId7" action="ppaction://hlinkfile"/>
              </a:rPr>
              <a:t>Il testamento del capitano</a:t>
            </a:r>
            <a:endParaRPr lang="it-IT" altLang="it-IT" sz="1600" b="1" dirty="0"/>
          </a:p>
        </p:txBody>
      </p:sp>
      <p:cxnSp>
        <p:nvCxnSpPr>
          <p:cNvPr id="18"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4046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asellaDiTesto 2"/>
          <p:cNvSpPr txBox="1">
            <a:spLocks noChangeArrowheads="1"/>
          </p:cNvSpPr>
          <p:nvPr/>
        </p:nvSpPr>
        <p:spPr bwMode="auto">
          <a:xfrm>
            <a:off x="551384" y="836614"/>
            <a:ext cx="11017223"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dirty="0">
                <a:hlinkClick r:id="rId3" action="ppaction://hlinkfile"/>
              </a:rPr>
              <a:t>Era una notte che pioveva (La sentinella)</a:t>
            </a:r>
            <a:endParaRPr lang="it-IT" altLang="it-IT" dirty="0" smtClean="0"/>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smtClean="0"/>
              <a:t>Ottobre </a:t>
            </a:r>
            <a:r>
              <a:rPr lang="it-IT" altLang="it-IT" dirty="0"/>
              <a:t>- Dopo le ultime due battaglie dell’Isonzo gli austriaci erano stremati e chiedono aiuto ai tedeschi; i contemporanei eventi che accadono in Russia consentono di </a:t>
            </a:r>
            <a:r>
              <a:rPr lang="it-IT" altLang="it-IT" b="1" dirty="0"/>
              <a:t>spostare diverse divisioni dal fronte orientale a quello italiano</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smtClean="0"/>
              <a:t>diverse </a:t>
            </a:r>
            <a:r>
              <a:rPr lang="it-IT" altLang="it-IT" dirty="0"/>
              <a:t>informazioni indicano che gli austro-tedeschi stanno preparando una massiccia offensiva. Per la </a:t>
            </a:r>
            <a:r>
              <a:rPr lang="it-IT" altLang="it-IT" b="1" dirty="0"/>
              <a:t>diserzione di un ufficiale nemico</a:t>
            </a:r>
            <a:r>
              <a:rPr lang="it-IT" altLang="it-IT" dirty="0"/>
              <a:t>, che si era portato dietro i piani di battaglia, si conosceva addirittura l’ora, il giorno, </a:t>
            </a:r>
            <a:r>
              <a:rPr lang="it-IT" altLang="it-IT" dirty="0" smtClean="0"/>
              <a:t>quanti </a:t>
            </a:r>
            <a:r>
              <a:rPr lang="it-IT" altLang="it-IT" dirty="0"/>
              <a:t>soldati impegnati e dove avrebbero attaccato gli austriaci</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smtClean="0"/>
              <a:t>24 </a:t>
            </a:r>
            <a:r>
              <a:rPr lang="it-IT" altLang="it-IT" dirty="0"/>
              <a:t>ottobre – ciononostante Cadorna fu colto impreparato; gli austriaci </a:t>
            </a:r>
            <a:r>
              <a:rPr lang="it-IT" altLang="it-IT" b="1" dirty="0">
                <a:hlinkClick r:id="rId4" action="ppaction://hlinkfile"/>
              </a:rPr>
              <a:t>sfondarono a Caporetto e fu la disfatta</a:t>
            </a:r>
            <a:r>
              <a:rPr lang="it-IT" altLang="it-IT" dirty="0"/>
              <a:t>; tant’è che nella lingua comune entrò un nuovo termine, “caporetto”, ad indicare una sconfitta catastrofica: 280mila prigionieri, 350mila allo sbando credendo che la guerra fosse finita, 400mila profughi civili</a:t>
            </a:r>
          </a:p>
          <a:p>
            <a:pPr marL="285750" indent="-285750" eaLnBrk="1" hangingPunct="1">
              <a:buFont typeface="Wingdings" panose="05000000000000000000" pitchFamily="2" charset="2"/>
              <a:buChar char="Ø"/>
            </a:pPr>
            <a:r>
              <a:rPr lang="it-IT" altLang="it-IT" dirty="0" smtClean="0"/>
              <a:t>la </a:t>
            </a:r>
            <a:r>
              <a:rPr lang="it-IT" altLang="it-IT" dirty="0"/>
              <a:t>linea del fronte arretra sino al Piave dove fu organizzata la resistenza italiana</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smtClean="0"/>
              <a:t>9 </a:t>
            </a:r>
            <a:r>
              <a:rPr lang="it-IT" altLang="it-IT" dirty="0"/>
              <a:t>novembre</a:t>
            </a:r>
            <a:r>
              <a:rPr lang="it-IT" altLang="it-IT" dirty="0" smtClean="0"/>
              <a:t>: finalmente </a:t>
            </a:r>
            <a:r>
              <a:rPr lang="it-IT" altLang="it-IT" dirty="0"/>
              <a:t>Cadorna viene rimosso e sostituito dal generale Armando Diaz; il 22 dicembre cambio anche di governo: Vittorio Emanuele </a:t>
            </a:r>
            <a:r>
              <a:rPr lang="it-IT" altLang="it-IT" dirty="0" smtClean="0"/>
              <a:t>Orlando</a:t>
            </a:r>
          </a:p>
          <a:p>
            <a:pPr marL="285750" indent="-285750" eaLnBrk="1" hangingPunct="1">
              <a:buFont typeface="Wingdings" panose="05000000000000000000" pitchFamily="2" charset="2"/>
              <a:buChar char="Ø"/>
            </a:pPr>
            <a:endParaRPr lang="it-IT" altLang="it-IT" dirty="0" smtClean="0"/>
          </a:p>
          <a:p>
            <a:pPr eaLnBrk="1" hangingPunct="1"/>
            <a:r>
              <a:rPr lang="it-IT" altLang="it-IT" b="1" dirty="0" smtClean="0">
                <a:hlinkClick r:id="rId5" action="ppaction://hlinkfile"/>
              </a:rPr>
              <a:t>Tico </a:t>
            </a:r>
            <a:r>
              <a:rPr lang="it-IT" altLang="it-IT" b="1" dirty="0" err="1" smtClean="0">
                <a:hlinkClick r:id="rId5" action="ppaction://hlinkfile"/>
              </a:rPr>
              <a:t>tico</a:t>
            </a:r>
            <a:endParaRPr lang="it-IT" altLang="it-IT" b="1" dirty="0"/>
          </a:p>
        </p:txBody>
      </p:sp>
      <p:sp>
        <p:nvSpPr>
          <p:cNvPr id="20483" name="Title 1"/>
          <p:cNvSpPr>
            <a:spLocks noGrp="1"/>
          </p:cNvSpPr>
          <p:nvPr>
            <p:ph type="title" idx="4294967295"/>
          </p:nvPr>
        </p:nvSpPr>
        <p:spPr>
          <a:xfrm>
            <a:off x="1970088" y="58738"/>
            <a:ext cx="8229600" cy="633412"/>
          </a:xfrm>
        </p:spPr>
        <p:txBody>
          <a:bodyPr/>
          <a:lstStyle/>
          <a:p>
            <a:pPr eaLnBrk="1" hangingPunct="1"/>
            <a:r>
              <a:rPr lang="it-IT" altLang="it-IT" sz="3600">
                <a:solidFill>
                  <a:srgbClr val="0070C0"/>
                </a:solidFill>
              </a:rPr>
              <a:t>1917 - Caporetto</a:t>
            </a:r>
          </a:p>
        </p:txBody>
      </p:sp>
      <p:cxnSp>
        <p:nvCxnSpPr>
          <p:cNvPr id="9"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2753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asellaDiTesto 2"/>
          <p:cNvSpPr txBox="1">
            <a:spLocks noChangeArrowheads="1"/>
          </p:cNvSpPr>
          <p:nvPr/>
        </p:nvSpPr>
        <p:spPr bwMode="auto">
          <a:xfrm>
            <a:off x="551384" y="836614"/>
            <a:ext cx="1101722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Wingdings" panose="05000000000000000000" pitchFamily="2" charset="2"/>
              <a:buChar char="Ø"/>
            </a:pPr>
            <a:endParaRPr lang="it-IT" altLang="it-IT" dirty="0" smtClean="0"/>
          </a:p>
          <a:p>
            <a:pPr marL="285750" indent="-285750" eaLnBrk="1" hangingPunct="1">
              <a:buFont typeface="Wingdings" panose="05000000000000000000" pitchFamily="2" charset="2"/>
              <a:buChar char="Ø"/>
            </a:pPr>
            <a:r>
              <a:rPr lang="it-IT" altLang="it-IT" dirty="0" smtClean="0"/>
              <a:t>10 gennaio: Muore a Denver William Frederick Cody, in arte </a:t>
            </a:r>
            <a:r>
              <a:rPr lang="it-IT" altLang="it-IT" b="1" dirty="0" smtClean="0">
                <a:hlinkClick r:id="rId3" action="ppaction://hlinkfile"/>
              </a:rPr>
              <a:t>Buffalo Bill</a:t>
            </a:r>
            <a:endParaRPr lang="it-IT" altLang="it-IT" b="1" dirty="0"/>
          </a:p>
          <a:p>
            <a:pPr marL="285750" indent="-285750" eaLnBrk="1" hangingPunct="1">
              <a:buFont typeface="Wingdings" panose="05000000000000000000" pitchFamily="2" charset="2"/>
              <a:buChar char="Ø"/>
            </a:pPr>
            <a:endParaRPr lang="it-IT" altLang="it-IT" dirty="0" smtClean="0"/>
          </a:p>
          <a:p>
            <a:pPr marL="285750" indent="-285750" eaLnBrk="1" hangingPunct="1">
              <a:buFont typeface="Wingdings" panose="05000000000000000000" pitchFamily="2" charset="2"/>
              <a:buChar char="Ø"/>
            </a:pPr>
            <a:r>
              <a:rPr lang="it-IT" altLang="it-IT" dirty="0" smtClean="0"/>
              <a:t>25 aprile: Nasce negli USA </a:t>
            </a:r>
            <a:r>
              <a:rPr lang="it-IT" altLang="it-IT" b="1" dirty="0" smtClean="0">
                <a:hlinkClick r:id="rId4" action="ppaction://hlinkfile"/>
              </a:rPr>
              <a:t>Ella Fitzgerald</a:t>
            </a:r>
            <a:endParaRPr lang="it-IT" altLang="it-IT" b="1" dirty="0" smtClean="0"/>
          </a:p>
          <a:p>
            <a:pPr marL="285750" indent="-285750" eaLnBrk="1" hangingPunct="1">
              <a:buFont typeface="Wingdings" panose="05000000000000000000" pitchFamily="2" charset="2"/>
              <a:buChar char="Ø"/>
            </a:pPr>
            <a:endParaRPr lang="it-IT" altLang="it-IT" dirty="0" smtClean="0"/>
          </a:p>
          <a:p>
            <a:pPr marL="285750" indent="-285750" eaLnBrk="1" hangingPunct="1">
              <a:buFont typeface="Wingdings" panose="05000000000000000000" pitchFamily="2" charset="2"/>
              <a:buChar char="Ø"/>
            </a:pPr>
            <a:r>
              <a:rPr lang="it-IT" altLang="it-IT" dirty="0" smtClean="0"/>
              <a:t>29 maggio: Nasce a Brooklyn (</a:t>
            </a:r>
            <a:r>
              <a:rPr lang="it-IT" altLang="it-IT" dirty="0" err="1" smtClean="0"/>
              <a:t>Massachussetts</a:t>
            </a:r>
            <a:r>
              <a:rPr lang="it-IT" altLang="it-IT" dirty="0" smtClean="0"/>
              <a:t>) </a:t>
            </a:r>
            <a:r>
              <a:rPr lang="it-IT" altLang="it-IT" b="1" dirty="0" smtClean="0"/>
              <a:t>John Fitzgerald Kennedy</a:t>
            </a:r>
          </a:p>
          <a:p>
            <a:pPr marL="285750" indent="-285750" eaLnBrk="1" hangingPunct="1">
              <a:buFont typeface="Wingdings" panose="05000000000000000000" pitchFamily="2" charset="2"/>
              <a:buChar char="Ø"/>
            </a:pPr>
            <a:endParaRPr lang="it-IT" altLang="it-IT" dirty="0" smtClean="0"/>
          </a:p>
          <a:p>
            <a:pPr marL="285750" indent="-285750" eaLnBrk="1" hangingPunct="1">
              <a:buFont typeface="Wingdings" panose="05000000000000000000" pitchFamily="2" charset="2"/>
              <a:buChar char="Ø"/>
            </a:pPr>
            <a:r>
              <a:rPr lang="it-IT" altLang="it-IT" dirty="0" smtClean="0"/>
              <a:t>7 giugno: Nasce in Ohio Dino Paul </a:t>
            </a:r>
            <a:r>
              <a:rPr lang="it-IT" altLang="it-IT" dirty="0" err="1" smtClean="0"/>
              <a:t>Crocetti</a:t>
            </a:r>
            <a:r>
              <a:rPr lang="it-IT" altLang="it-IT" dirty="0" smtClean="0"/>
              <a:t>, in arte </a:t>
            </a:r>
            <a:r>
              <a:rPr lang="it-IT" altLang="it-IT" b="1" dirty="0" smtClean="0">
                <a:hlinkClick r:id="rId5" action="ppaction://hlinkfile"/>
              </a:rPr>
              <a:t>Dean Martin</a:t>
            </a:r>
            <a:endParaRPr lang="it-IT" altLang="it-IT" b="1" dirty="0" smtClean="0"/>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smtClean="0"/>
              <a:t>15 ottobre: Muore fucilata in Francia la spia più famosa della storia: l'olandese </a:t>
            </a:r>
            <a:r>
              <a:rPr lang="it-IT" altLang="it-IT" b="1" dirty="0" smtClean="0">
                <a:hlinkClick r:id="rId6" action="ppaction://hlinkfile"/>
              </a:rPr>
              <a:t>Mata </a:t>
            </a:r>
            <a:r>
              <a:rPr lang="it-IT" altLang="it-IT" b="1" dirty="0" err="1" smtClean="0">
                <a:hlinkClick r:id="rId6" action="ppaction://hlinkfile"/>
              </a:rPr>
              <a:t>Hari</a:t>
            </a:r>
            <a:endParaRPr lang="it-IT" altLang="it-IT" b="1" dirty="0" smtClean="0"/>
          </a:p>
          <a:p>
            <a:pPr marL="285750" indent="-285750" eaLnBrk="1" hangingPunct="1">
              <a:buFont typeface="Wingdings" panose="05000000000000000000" pitchFamily="2" charset="2"/>
              <a:buChar char="Ø"/>
            </a:pPr>
            <a:endParaRPr lang="it-IT" altLang="it-IT" dirty="0" smtClean="0"/>
          </a:p>
          <a:p>
            <a:pPr marL="285750" indent="-285750" eaLnBrk="1" hangingPunct="1">
              <a:buFont typeface="Wingdings" panose="05000000000000000000" pitchFamily="2" charset="2"/>
              <a:buChar char="Ø"/>
            </a:pPr>
            <a:r>
              <a:rPr lang="it-IT" altLang="it-IT" dirty="0" smtClean="0"/>
              <a:t>21 ottobre: Nasce nella Carolina del Sud il trombettista </a:t>
            </a:r>
            <a:r>
              <a:rPr lang="it-IT" altLang="it-IT" b="1" dirty="0" smtClean="0">
                <a:hlinkClick r:id="rId7" action="ppaction://hlinkfile"/>
              </a:rPr>
              <a:t>Dizzy Gillespie</a:t>
            </a:r>
            <a:endParaRPr lang="it-IT" altLang="it-IT" b="1" dirty="0" smtClean="0"/>
          </a:p>
          <a:p>
            <a:pPr marL="285750" indent="-285750" eaLnBrk="1" hangingPunct="1">
              <a:buFont typeface="Wingdings" panose="05000000000000000000" pitchFamily="2" charset="2"/>
              <a:buChar char="Ø"/>
            </a:pPr>
            <a:endParaRPr lang="it-IT" altLang="it-IT" dirty="0" smtClean="0"/>
          </a:p>
          <a:p>
            <a:pPr marL="285750" indent="-285750" eaLnBrk="1" hangingPunct="1">
              <a:buFont typeface="Wingdings" panose="05000000000000000000" pitchFamily="2" charset="2"/>
              <a:buChar char="Ø"/>
            </a:pPr>
            <a:r>
              <a:rPr lang="it-IT" altLang="it-IT" dirty="0" smtClean="0"/>
              <a:t>19 novembre: Nasce </a:t>
            </a:r>
            <a:r>
              <a:rPr lang="it-IT" altLang="it-IT" b="1" dirty="0" err="1" smtClean="0"/>
              <a:t>Indira</a:t>
            </a:r>
            <a:r>
              <a:rPr lang="it-IT" altLang="it-IT" b="1" dirty="0" smtClean="0"/>
              <a:t> Gandhi</a:t>
            </a:r>
          </a:p>
          <a:p>
            <a:pPr marL="285750" indent="-285750" eaLnBrk="1" hangingPunct="1">
              <a:buFont typeface="Wingdings" panose="05000000000000000000" pitchFamily="2" charset="2"/>
              <a:buChar char="Ø"/>
            </a:pPr>
            <a:endParaRPr lang="it-IT" altLang="it-IT" dirty="0"/>
          </a:p>
        </p:txBody>
      </p:sp>
      <p:sp>
        <p:nvSpPr>
          <p:cNvPr id="20483" name="Title 1"/>
          <p:cNvSpPr>
            <a:spLocks noGrp="1"/>
          </p:cNvSpPr>
          <p:nvPr>
            <p:ph type="title" idx="4294967295"/>
          </p:nvPr>
        </p:nvSpPr>
        <p:spPr>
          <a:xfrm>
            <a:off x="1970088" y="58738"/>
            <a:ext cx="8229600" cy="633412"/>
          </a:xfrm>
        </p:spPr>
        <p:txBody>
          <a:bodyPr/>
          <a:lstStyle/>
          <a:p>
            <a:pPr eaLnBrk="1" hangingPunct="1"/>
            <a:r>
              <a:rPr lang="it-IT" altLang="it-IT" sz="3600" dirty="0">
                <a:solidFill>
                  <a:srgbClr val="0070C0"/>
                </a:solidFill>
              </a:rPr>
              <a:t>1917 </a:t>
            </a:r>
            <a:r>
              <a:rPr lang="it-IT" altLang="it-IT" sz="3600" dirty="0" smtClean="0">
                <a:solidFill>
                  <a:srgbClr val="0070C0"/>
                </a:solidFill>
              </a:rPr>
              <a:t>– Chi va e chi viene</a:t>
            </a:r>
            <a:endParaRPr lang="it-IT" altLang="it-IT" sz="3600" dirty="0">
              <a:solidFill>
                <a:srgbClr val="0070C0"/>
              </a:solidFill>
            </a:endParaRPr>
          </a:p>
        </p:txBody>
      </p:sp>
      <p:cxnSp>
        <p:nvCxnSpPr>
          <p:cNvPr id="9"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312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asellaDiTesto 2"/>
          <p:cNvSpPr txBox="1">
            <a:spLocks noChangeArrowheads="1"/>
          </p:cNvSpPr>
          <p:nvPr/>
        </p:nvSpPr>
        <p:spPr bwMode="auto">
          <a:xfrm>
            <a:off x="479376" y="1096283"/>
            <a:ext cx="11089231"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Wingdings" panose="05000000000000000000" pitchFamily="2" charset="2"/>
              <a:buChar char="Ø"/>
            </a:pPr>
            <a:r>
              <a:rPr lang="it-IT" altLang="it-IT" dirty="0" smtClean="0"/>
              <a:t>Riapertura </a:t>
            </a:r>
            <a:r>
              <a:rPr lang="it-IT" altLang="it-IT" dirty="0"/>
              <a:t>in Piazza Duomo a Milano dei Grandi Magazzini, distrutti da un incendio, con un nuovo nome coniato da D’Annunzio: </a:t>
            </a:r>
            <a:r>
              <a:rPr lang="it-IT" altLang="it-IT" b="1" dirty="0" err="1"/>
              <a:t>laRinascente</a:t>
            </a:r>
            <a:r>
              <a:rPr lang="it-IT" altLang="it-IT" dirty="0"/>
              <a:t>; il nuovo proprietario, Senatore </a:t>
            </a:r>
            <a:r>
              <a:rPr lang="it-IT" altLang="it-IT" dirty="0" err="1"/>
              <a:t>Borletti</a:t>
            </a:r>
            <a:r>
              <a:rPr lang="it-IT" altLang="it-IT" dirty="0"/>
              <a:t>, l’aveva rilevata dai fratelli Bocconi che li avevano fondati nel </a:t>
            </a:r>
            <a:r>
              <a:rPr lang="it-IT" altLang="it-IT" dirty="0" smtClean="0"/>
              <a:t>1865. Fu </a:t>
            </a:r>
            <a:r>
              <a:rPr lang="it-IT" altLang="it-IT" dirty="0"/>
              <a:t>il primo approccio “democratico” al mercato tendente ad </a:t>
            </a:r>
            <a:r>
              <a:rPr lang="it-IT" altLang="it-IT" dirty="0" smtClean="0"/>
              <a:t>attirare </a:t>
            </a:r>
            <a:r>
              <a:rPr lang="it-IT" altLang="it-IT" dirty="0"/>
              <a:t>sia clienti di classi agiate che di classi </a:t>
            </a:r>
            <a:r>
              <a:rPr lang="it-IT" altLang="it-IT" dirty="0" smtClean="0"/>
              <a:t>medio-basse (attraverso l'UPIM).</a:t>
            </a:r>
            <a:endParaRPr lang="it-IT" altLang="it-IT" dirty="0"/>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a:t>&gt; </a:t>
            </a:r>
            <a:r>
              <a:rPr lang="it-IT" altLang="it-IT" b="1" dirty="0"/>
              <a:t>Crisi per la successione di Monaco</a:t>
            </a:r>
            <a:r>
              <a:rPr lang="it-IT" altLang="it-IT" dirty="0"/>
              <a:t> del 1918: il principe regnante Alberto I aveva un unico figlio legittimo Luigi, celibe a 48 anni e, se presumibilmente senza figli, il principato sarebbe stato ereditato dal cugino Guglielmo duca di </a:t>
            </a:r>
            <a:r>
              <a:rPr lang="it-IT" altLang="it-IT" dirty="0" err="1"/>
              <a:t>Urach</a:t>
            </a:r>
            <a:r>
              <a:rPr lang="it-IT" altLang="it-IT" dirty="0"/>
              <a:t>, cittadino tedesco, cosa invisa alla Francia. Nel 1918 viene riconosciuta la figlia illegittima, </a:t>
            </a:r>
            <a:r>
              <a:rPr lang="it-IT" altLang="it-IT" b="1" dirty="0"/>
              <a:t>Charlotte</a:t>
            </a:r>
            <a:r>
              <a:rPr lang="it-IT" altLang="it-IT" dirty="0"/>
              <a:t>, avuta da una lavandaia nel </a:t>
            </a:r>
            <a:r>
              <a:rPr lang="it-IT" altLang="it-IT" dirty="0" smtClean="0"/>
              <a:t>1898, nonna di Ranieri, salverà il principato da diventare un protettorato francese. </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b="1" dirty="0" smtClean="0"/>
              <a:t>Reginella</a:t>
            </a:r>
            <a:r>
              <a:rPr lang="it-IT" altLang="it-IT" dirty="0" smtClean="0"/>
              <a:t>: </a:t>
            </a:r>
            <a:r>
              <a:rPr lang="it-IT" altLang="it-IT" sz="2400" b="1" dirty="0" smtClean="0">
                <a:sym typeface="Wingdings" panose="05000000000000000000" pitchFamily="2" charset="2"/>
                <a:hlinkClick r:id="rId3" action="ppaction://hlinkfile"/>
              </a:rPr>
              <a:t></a:t>
            </a:r>
            <a:r>
              <a:rPr lang="it-IT" altLang="it-IT" sz="2400" dirty="0" smtClean="0">
                <a:sym typeface="Wingdings" panose="05000000000000000000" pitchFamily="2" charset="2"/>
              </a:rPr>
              <a:t>    </a:t>
            </a:r>
            <a:r>
              <a:rPr lang="it-IT" altLang="it-IT" sz="2400" b="1" dirty="0" smtClean="0">
                <a:sym typeface="Wingdings" panose="05000000000000000000" pitchFamily="2" charset="2"/>
                <a:hlinkClick r:id="rId4" action="ppaction://hlinkfile"/>
              </a:rPr>
              <a:t></a:t>
            </a:r>
            <a:r>
              <a:rPr lang="it-IT" altLang="it-IT" dirty="0" smtClean="0">
                <a:sym typeface="Wingdings" panose="05000000000000000000" pitchFamily="2" charset="2"/>
              </a:rPr>
              <a:t> </a:t>
            </a:r>
          </a:p>
          <a:p>
            <a:pPr marL="285750" indent="-285750" eaLnBrk="1" hangingPunct="1">
              <a:buFont typeface="Wingdings" panose="05000000000000000000" pitchFamily="2" charset="2"/>
              <a:buChar char="Ø"/>
            </a:pPr>
            <a:endParaRPr lang="it-IT" altLang="it-IT" dirty="0">
              <a:sym typeface="Wingdings" panose="05000000000000000000" pitchFamily="2" charset="2"/>
            </a:endParaRPr>
          </a:p>
          <a:p>
            <a:pPr marL="285750" indent="-285750" eaLnBrk="1" hangingPunct="1">
              <a:buFont typeface="Wingdings" panose="05000000000000000000" pitchFamily="2" charset="2"/>
              <a:buChar char="Ø"/>
            </a:pPr>
            <a:r>
              <a:rPr lang="it-IT" altLang="it-IT" b="1" dirty="0" smtClean="0">
                <a:sym typeface="Wingdings" panose="05000000000000000000" pitchFamily="2" charset="2"/>
              </a:rPr>
              <a:t>Come pioveva</a:t>
            </a:r>
            <a:r>
              <a:rPr lang="it-IT" altLang="it-IT" dirty="0" smtClean="0">
                <a:sym typeface="Wingdings" panose="05000000000000000000" pitchFamily="2" charset="2"/>
              </a:rPr>
              <a:t>: </a:t>
            </a:r>
            <a:r>
              <a:rPr lang="it-IT" altLang="it-IT" sz="2400" b="1" dirty="0">
                <a:sym typeface="Wingdings" panose="05000000000000000000" pitchFamily="2" charset="2"/>
                <a:hlinkClick r:id="rId5" action="ppaction://hlinkfile"/>
              </a:rPr>
              <a:t></a:t>
            </a:r>
            <a:r>
              <a:rPr lang="it-IT" altLang="it-IT" sz="2400" b="1" dirty="0">
                <a:sym typeface="Wingdings" panose="05000000000000000000" pitchFamily="2" charset="2"/>
              </a:rPr>
              <a:t>    </a:t>
            </a:r>
            <a:r>
              <a:rPr lang="it-IT" altLang="it-IT" sz="2400" b="1" dirty="0" smtClean="0">
                <a:sym typeface="Wingdings" panose="05000000000000000000" pitchFamily="2" charset="2"/>
                <a:hlinkClick r:id="rId6" action="ppaction://hlinkfile"/>
              </a:rPr>
              <a:t></a:t>
            </a:r>
            <a:r>
              <a:rPr lang="it-IT" altLang="it-IT" sz="2400" b="1" dirty="0" smtClean="0">
                <a:sym typeface="Wingdings" panose="05000000000000000000" pitchFamily="2" charset="2"/>
              </a:rPr>
              <a:t>    </a:t>
            </a:r>
            <a:r>
              <a:rPr lang="it-IT" altLang="it-IT" sz="2400" b="1" dirty="0">
                <a:sym typeface="Wingdings" panose="05000000000000000000" pitchFamily="2" charset="2"/>
                <a:hlinkClick r:id="rId7" action="ppaction://hlinkfile"/>
              </a:rPr>
              <a:t></a:t>
            </a:r>
            <a:endParaRPr lang="it-IT" altLang="it-IT" sz="2400" b="1" dirty="0" smtClean="0"/>
          </a:p>
          <a:p>
            <a:pPr eaLnBrk="1" hangingPunct="1"/>
            <a:endParaRPr lang="it-IT" altLang="it-IT" dirty="0"/>
          </a:p>
          <a:p>
            <a:pPr eaLnBrk="1" hangingPunct="1"/>
            <a:endParaRPr lang="it-IT" altLang="it-IT" dirty="0"/>
          </a:p>
        </p:txBody>
      </p:sp>
      <p:sp>
        <p:nvSpPr>
          <p:cNvPr id="14339" name="Title 1"/>
          <p:cNvSpPr>
            <a:spLocks noGrp="1"/>
          </p:cNvSpPr>
          <p:nvPr>
            <p:ph type="title" idx="4294967295"/>
          </p:nvPr>
        </p:nvSpPr>
        <p:spPr>
          <a:xfrm>
            <a:off x="1970088" y="58738"/>
            <a:ext cx="8229600" cy="633412"/>
          </a:xfrm>
        </p:spPr>
        <p:txBody>
          <a:bodyPr/>
          <a:lstStyle/>
          <a:p>
            <a:pPr eaLnBrk="1" hangingPunct="1"/>
            <a:r>
              <a:rPr lang="it-IT" altLang="it-IT" smtClean="0">
                <a:solidFill>
                  <a:srgbClr val="0070C0"/>
                </a:solidFill>
              </a:rPr>
              <a:t>1918</a:t>
            </a:r>
          </a:p>
        </p:txBody>
      </p:sp>
      <p:cxnSp>
        <p:nvCxnSpPr>
          <p:cNvPr id="20"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62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asellaDiTesto 2"/>
          <p:cNvSpPr txBox="1">
            <a:spLocks noChangeArrowheads="1"/>
          </p:cNvSpPr>
          <p:nvPr/>
        </p:nvSpPr>
        <p:spPr bwMode="auto">
          <a:xfrm>
            <a:off x="551384" y="836614"/>
            <a:ext cx="11017223"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it-IT" altLang="it-IT" dirty="0" smtClean="0"/>
              <a:t>9 </a:t>
            </a:r>
            <a:r>
              <a:rPr lang="it-IT" altLang="it-IT" dirty="0"/>
              <a:t>gennaio – Il presidente degli Stati Uniti, Woodrow Wilson, davanti al Senato espone un piano di pace noto come Quattordici punti:</a:t>
            </a:r>
          </a:p>
          <a:p>
            <a:pPr eaLnBrk="1" hangingPunct="1">
              <a:spcAft>
                <a:spcPts val="600"/>
              </a:spcAft>
            </a:pPr>
            <a:r>
              <a:rPr lang="it-IT" altLang="it-IT" dirty="0"/>
              <a:t>1.</a:t>
            </a:r>
            <a:r>
              <a:rPr lang="it-IT" altLang="it-IT" b="1" dirty="0"/>
              <a:t>Pubblici trattati di pace</a:t>
            </a:r>
            <a:r>
              <a:rPr lang="it-IT" altLang="it-IT" dirty="0"/>
              <a:t>, niente accordi segreti, ma solo una diplomazia che proceda sempre francamente e in piena pubblicità.</a:t>
            </a:r>
          </a:p>
          <a:p>
            <a:pPr eaLnBrk="1" hangingPunct="1">
              <a:spcAft>
                <a:spcPts val="600"/>
              </a:spcAft>
            </a:pPr>
            <a:r>
              <a:rPr lang="it-IT" altLang="it-IT" dirty="0"/>
              <a:t>2. </a:t>
            </a:r>
            <a:r>
              <a:rPr lang="it-IT" altLang="it-IT" b="1" dirty="0"/>
              <a:t>Assoluta libertà di navigazione per mare</a:t>
            </a:r>
            <a:r>
              <a:rPr lang="it-IT" altLang="it-IT" dirty="0"/>
              <a:t>, fuori delle acque territoriali, così in pace come in guerra.</a:t>
            </a:r>
          </a:p>
          <a:p>
            <a:pPr eaLnBrk="1" hangingPunct="1">
              <a:spcAft>
                <a:spcPts val="600"/>
              </a:spcAft>
            </a:pPr>
            <a:r>
              <a:rPr lang="it-IT" altLang="it-IT" dirty="0"/>
              <a:t>3. </a:t>
            </a:r>
            <a:r>
              <a:rPr lang="it-IT" altLang="it-IT" b="1" dirty="0"/>
              <a:t>Soppressione di tutte le barriere economiche</a:t>
            </a:r>
            <a:r>
              <a:rPr lang="it-IT" altLang="it-IT" dirty="0"/>
              <a:t> ed eguaglianza di trattamento in materia commerciale per tutte le nazioni che consentano alla pace, e si associno per mantenerla.</a:t>
            </a:r>
          </a:p>
          <a:p>
            <a:pPr eaLnBrk="1" hangingPunct="1">
              <a:spcAft>
                <a:spcPts val="600"/>
              </a:spcAft>
            </a:pPr>
            <a:r>
              <a:rPr lang="it-IT" altLang="it-IT" dirty="0"/>
              <a:t>4. </a:t>
            </a:r>
            <a:r>
              <a:rPr lang="it-IT" altLang="it-IT" b="1" dirty="0"/>
              <a:t>Riduzione degli armamenti</a:t>
            </a:r>
            <a:r>
              <a:rPr lang="it-IT" altLang="it-IT" dirty="0"/>
              <a:t>, al minimo compatibile con la sicurezza interna.</a:t>
            </a:r>
          </a:p>
          <a:p>
            <a:pPr eaLnBrk="1" hangingPunct="1">
              <a:spcAft>
                <a:spcPts val="600"/>
              </a:spcAft>
            </a:pPr>
            <a:r>
              <a:rPr lang="it-IT" altLang="it-IT" dirty="0"/>
              <a:t>5. </a:t>
            </a:r>
            <a:r>
              <a:rPr lang="it-IT" altLang="it-IT" b="1" dirty="0"/>
              <a:t>Autodeterminazione dei popoli</a:t>
            </a:r>
            <a:r>
              <a:rPr lang="it-IT" altLang="it-IT" dirty="0"/>
              <a:t>: principio che nel risolvere il problema della </a:t>
            </a:r>
            <a:r>
              <a:rPr lang="it-IT" altLang="it-IT" dirty="0" smtClean="0"/>
              <a:t>sovranità, </a:t>
            </a:r>
            <a:r>
              <a:rPr lang="it-IT" altLang="it-IT" dirty="0"/>
              <a:t>gli interessi delle popolazioni in causa abbiano lo stesso peso delle ragionevoli richieste dei governi.</a:t>
            </a:r>
          </a:p>
          <a:p>
            <a:pPr eaLnBrk="1" hangingPunct="1">
              <a:spcAft>
                <a:spcPts val="600"/>
              </a:spcAft>
            </a:pPr>
            <a:r>
              <a:rPr lang="it-IT" altLang="it-IT" dirty="0"/>
              <a:t>6. </a:t>
            </a:r>
            <a:r>
              <a:rPr lang="it-IT" altLang="it-IT" b="1" dirty="0"/>
              <a:t>Evacuazione di tutti i territori russi</a:t>
            </a:r>
            <a:r>
              <a:rPr lang="it-IT" altLang="it-IT" dirty="0"/>
              <a:t> ed amicizia con la Russia, qualsiasi forma di governo essa abbia scelto.</a:t>
            </a:r>
          </a:p>
          <a:p>
            <a:pPr eaLnBrk="1" hangingPunct="1">
              <a:spcAft>
                <a:spcPts val="600"/>
              </a:spcAft>
            </a:pPr>
            <a:r>
              <a:rPr lang="it-IT" altLang="it-IT" dirty="0"/>
              <a:t>7. </a:t>
            </a:r>
            <a:r>
              <a:rPr lang="it-IT" altLang="it-IT" b="1" dirty="0"/>
              <a:t>Il Belgio dovrà essere evacuato</a:t>
            </a:r>
            <a:r>
              <a:rPr lang="it-IT" altLang="it-IT" dirty="0"/>
              <a:t> e restaurato, senza alcun tentativo per limitarne l'indipendenza di cui gode al pari delle altre nazioni libere.</a:t>
            </a:r>
          </a:p>
          <a:p>
            <a:pPr eaLnBrk="1" hangingPunct="1">
              <a:spcAft>
                <a:spcPts val="600"/>
              </a:spcAft>
            </a:pPr>
            <a:r>
              <a:rPr lang="it-IT" altLang="it-IT" dirty="0"/>
              <a:t>8. </a:t>
            </a:r>
            <a:r>
              <a:rPr lang="it-IT" altLang="it-IT" b="1" dirty="0"/>
              <a:t>Il territorio della Francia dovrà essere completamente liberato</a:t>
            </a:r>
            <a:r>
              <a:rPr lang="it-IT" altLang="it-IT" dirty="0"/>
              <a:t> e ripristino confine Francia-Germania al pre-1871 con restituzione dell'Alsazia–Lorena</a:t>
            </a:r>
          </a:p>
        </p:txBody>
      </p:sp>
      <p:sp>
        <p:nvSpPr>
          <p:cNvPr id="15363" name="Title 1"/>
          <p:cNvSpPr>
            <a:spLocks noGrp="1"/>
          </p:cNvSpPr>
          <p:nvPr>
            <p:ph type="title" idx="4294967295"/>
          </p:nvPr>
        </p:nvSpPr>
        <p:spPr>
          <a:xfrm>
            <a:off x="1970088" y="58738"/>
            <a:ext cx="8229600" cy="633412"/>
          </a:xfrm>
        </p:spPr>
        <p:txBody>
          <a:bodyPr/>
          <a:lstStyle/>
          <a:p>
            <a:pPr eaLnBrk="1" hangingPunct="1"/>
            <a:r>
              <a:rPr lang="it-IT" altLang="it-IT" sz="4000">
                <a:solidFill>
                  <a:srgbClr val="0070C0"/>
                </a:solidFill>
              </a:rPr>
              <a:t>1918: i 14 punti di Wilson</a:t>
            </a:r>
          </a:p>
        </p:txBody>
      </p:sp>
      <p:cxnSp>
        <p:nvCxnSpPr>
          <p:cNvPr id="5"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1973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sellaDiTesto 2"/>
          <p:cNvSpPr txBox="1">
            <a:spLocks noChangeArrowheads="1"/>
          </p:cNvSpPr>
          <p:nvPr/>
        </p:nvSpPr>
        <p:spPr bwMode="auto">
          <a:xfrm>
            <a:off x="551384" y="1065214"/>
            <a:ext cx="11017223"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it-IT" altLang="it-IT" dirty="0"/>
              <a:t>9. Una </a:t>
            </a:r>
            <a:r>
              <a:rPr lang="it-IT" altLang="it-IT" b="1" dirty="0"/>
              <a:t>rettifica delle frontiere italiane</a:t>
            </a:r>
            <a:r>
              <a:rPr lang="it-IT" altLang="it-IT" dirty="0"/>
              <a:t> dovrà essere fatta secondo le linee di demarcazione chiaramente riconoscibili tra le nazionalità.</a:t>
            </a:r>
          </a:p>
          <a:p>
            <a:pPr eaLnBrk="1" hangingPunct="1">
              <a:spcAft>
                <a:spcPts val="600"/>
              </a:spcAft>
            </a:pPr>
            <a:r>
              <a:rPr lang="it-IT" altLang="it-IT" dirty="0"/>
              <a:t>10. </a:t>
            </a:r>
            <a:r>
              <a:rPr lang="it-IT" altLang="it-IT" b="1" dirty="0"/>
              <a:t>Ai popoli dell'Austria–Ungheria</a:t>
            </a:r>
            <a:r>
              <a:rPr lang="it-IT" altLang="it-IT" dirty="0"/>
              <a:t> deve essere accordata la più ampia possibilità per il loro sviluppo autonomo.</a:t>
            </a:r>
          </a:p>
          <a:p>
            <a:pPr eaLnBrk="1" hangingPunct="1">
              <a:spcAft>
                <a:spcPts val="600"/>
              </a:spcAft>
            </a:pPr>
            <a:r>
              <a:rPr lang="it-IT" altLang="it-IT" dirty="0"/>
              <a:t>11. La </a:t>
            </a:r>
            <a:r>
              <a:rPr lang="it-IT" altLang="it-IT" b="1" dirty="0"/>
              <a:t>Romania, la Serbia e il Montenegro</a:t>
            </a:r>
            <a:r>
              <a:rPr lang="it-IT" altLang="it-IT" dirty="0"/>
              <a:t> dovranno essere evacuati, i territori occupati dovranno essere restaurati; alla Serbia sarà accordato un libero e sicuro accesso al mare, e le relazioni specifiche di alcuni stati balcanici dovranno essere stabilite da un amichevole scambio di vedute.</a:t>
            </a:r>
          </a:p>
          <a:p>
            <a:pPr eaLnBrk="1" hangingPunct="1">
              <a:spcAft>
                <a:spcPts val="600"/>
              </a:spcAft>
            </a:pPr>
            <a:r>
              <a:rPr lang="it-IT" altLang="it-IT" dirty="0"/>
              <a:t>12. Alle </a:t>
            </a:r>
            <a:r>
              <a:rPr lang="it-IT" altLang="it-IT" b="1" dirty="0"/>
              <a:t>regioni turche</a:t>
            </a:r>
            <a:r>
              <a:rPr lang="it-IT" altLang="it-IT" dirty="0"/>
              <a:t> dell'attuale impero ottomano dovrà essere assicurata una sovranità non contestata. I </a:t>
            </a:r>
            <a:r>
              <a:rPr lang="it-IT" altLang="it-IT" b="1" dirty="0"/>
              <a:t>Dardanelli dovranno rimanere aperti </a:t>
            </a:r>
            <a:r>
              <a:rPr lang="it-IT" altLang="it-IT" dirty="0"/>
              <a:t>al libero passaggio delle navi mercantili di tutte le nazioni.</a:t>
            </a:r>
          </a:p>
          <a:p>
            <a:pPr eaLnBrk="1" hangingPunct="1">
              <a:spcAft>
                <a:spcPts val="600"/>
              </a:spcAft>
            </a:pPr>
            <a:r>
              <a:rPr lang="it-IT" altLang="it-IT" dirty="0"/>
              <a:t>13. </a:t>
            </a:r>
            <a:r>
              <a:rPr lang="it-IT" altLang="it-IT" b="1" dirty="0"/>
              <a:t>Creazione di uno stato indipendente polacco</a:t>
            </a:r>
            <a:r>
              <a:rPr lang="it-IT" altLang="it-IT" dirty="0"/>
              <a:t>, che si estenderà sui territori abitati da popolazioni indiscutibilmente polacche.</a:t>
            </a:r>
          </a:p>
          <a:p>
            <a:pPr eaLnBrk="1" hangingPunct="1">
              <a:spcAft>
                <a:spcPts val="600"/>
              </a:spcAft>
            </a:pPr>
            <a:r>
              <a:rPr lang="it-IT" altLang="it-IT" dirty="0"/>
              <a:t>14. Dovrà essere creata un'</a:t>
            </a:r>
            <a:r>
              <a:rPr lang="it-IT" altLang="it-IT" b="1" dirty="0"/>
              <a:t>associazione delle nazioni</a:t>
            </a:r>
            <a:r>
              <a:rPr lang="it-IT" altLang="it-IT" dirty="0"/>
              <a:t>, in virtù di convenzioni formali, allo scopo di promuovere a tutti gli stati, grandi e piccoli indistintamente, mutue garanzie d'indipendenza e di integrità territoriale</a:t>
            </a:r>
            <a:r>
              <a:rPr lang="it-IT" altLang="it-IT" dirty="0" smtClean="0"/>
              <a:t>.</a:t>
            </a:r>
          </a:p>
          <a:p>
            <a:pPr eaLnBrk="1" hangingPunct="1">
              <a:spcAft>
                <a:spcPts val="600"/>
              </a:spcAft>
            </a:pPr>
            <a:endParaRPr lang="it-IT" altLang="it-IT" dirty="0"/>
          </a:p>
          <a:p>
            <a:pPr eaLnBrk="1" hangingPunct="1">
              <a:spcAft>
                <a:spcPts val="600"/>
              </a:spcAft>
            </a:pPr>
            <a:r>
              <a:rPr lang="it-IT" altLang="it-IT" dirty="0" smtClean="0">
                <a:hlinkClick r:id="rId3" action="ppaction://hlinkfile"/>
              </a:rPr>
              <a:t>Just a gigolo</a:t>
            </a:r>
            <a:endParaRPr lang="it-IT" altLang="it-IT" dirty="0"/>
          </a:p>
        </p:txBody>
      </p:sp>
      <p:sp>
        <p:nvSpPr>
          <p:cNvPr id="16387" name="Title 1"/>
          <p:cNvSpPr>
            <a:spLocks noGrp="1"/>
          </p:cNvSpPr>
          <p:nvPr>
            <p:ph type="title" idx="4294967295"/>
          </p:nvPr>
        </p:nvSpPr>
        <p:spPr>
          <a:xfrm>
            <a:off x="1970088" y="58738"/>
            <a:ext cx="8229600" cy="633412"/>
          </a:xfrm>
        </p:spPr>
        <p:txBody>
          <a:bodyPr/>
          <a:lstStyle/>
          <a:p>
            <a:pPr eaLnBrk="1" hangingPunct="1"/>
            <a:r>
              <a:rPr lang="it-IT" altLang="it-IT" sz="3600">
                <a:solidFill>
                  <a:srgbClr val="0070C0"/>
                </a:solidFill>
              </a:rPr>
              <a:t>1918: i 14 punti di Wilson (2)</a:t>
            </a:r>
          </a:p>
        </p:txBody>
      </p:sp>
      <p:cxnSp>
        <p:nvCxnSpPr>
          <p:cNvPr id="7"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874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asellaDiTesto 2"/>
          <p:cNvSpPr txBox="1">
            <a:spLocks noChangeArrowheads="1"/>
          </p:cNvSpPr>
          <p:nvPr/>
        </p:nvSpPr>
        <p:spPr bwMode="auto">
          <a:xfrm>
            <a:off x="551384" y="1011500"/>
            <a:ext cx="11017223"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2000" dirty="0" smtClean="0"/>
              <a:t>Tre grandi film:</a:t>
            </a:r>
          </a:p>
          <a:p>
            <a:pPr eaLnBrk="1" hangingPunct="1"/>
            <a:endParaRPr lang="it-IT" altLang="it-IT" sz="2000" dirty="0"/>
          </a:p>
          <a:p>
            <a:pPr marL="342900" indent="-342900" eaLnBrk="1" hangingPunct="1">
              <a:buFont typeface="Wingdings" panose="05000000000000000000" pitchFamily="2" charset="2"/>
              <a:buChar char="Ø"/>
            </a:pPr>
            <a:r>
              <a:rPr lang="it-IT" altLang="it-IT" sz="2000" dirty="0" smtClean="0"/>
              <a:t>5 gennaio: </a:t>
            </a:r>
            <a:r>
              <a:rPr lang="de-DE" altLang="it-IT" sz="2000" dirty="0">
                <a:hlinkClick r:id="rId3" action="ppaction://hlinkfile"/>
              </a:rPr>
              <a:t>Der Golem</a:t>
            </a:r>
            <a:r>
              <a:rPr lang="de-DE" altLang="it-IT" sz="2000" dirty="0"/>
              <a:t> - Henrik </a:t>
            </a:r>
            <a:r>
              <a:rPr lang="de-DE" altLang="it-IT" sz="2000" dirty="0" err="1"/>
              <a:t>Galeen</a:t>
            </a:r>
            <a:r>
              <a:rPr lang="de-DE" altLang="it-IT" sz="2000" dirty="0"/>
              <a:t> &amp; Paul Wegener</a:t>
            </a:r>
          </a:p>
          <a:p>
            <a:pPr marL="342900" indent="-342900" eaLnBrk="1" hangingPunct="1">
              <a:buFont typeface="Wingdings" panose="05000000000000000000" pitchFamily="2" charset="2"/>
              <a:buChar char="Ø"/>
            </a:pPr>
            <a:endParaRPr lang="de-DE" altLang="it-IT" sz="2000" dirty="0"/>
          </a:p>
          <a:p>
            <a:pPr marL="342900" indent="-342900" eaLnBrk="1" hangingPunct="1">
              <a:buFont typeface="Wingdings" panose="05000000000000000000" pitchFamily="2" charset="2"/>
              <a:buChar char="Ø"/>
            </a:pPr>
            <a:r>
              <a:rPr lang="de-DE" altLang="it-IT" sz="2000" dirty="0" smtClean="0"/>
              <a:t>8 </a:t>
            </a:r>
            <a:r>
              <a:rPr lang="de-DE" altLang="it-IT" sz="2000" dirty="0" err="1" smtClean="0"/>
              <a:t>febbraio</a:t>
            </a:r>
            <a:r>
              <a:rPr lang="de-DE" altLang="it-IT" sz="2000" dirty="0" smtClean="0"/>
              <a:t>: </a:t>
            </a:r>
            <a:r>
              <a:rPr lang="it-IT" altLang="it-IT" sz="2000" dirty="0">
                <a:hlinkClick r:id="rId4" action="ppaction://hlinkfile"/>
              </a:rPr>
              <a:t>Nascita di una nazione</a:t>
            </a:r>
            <a:r>
              <a:rPr lang="it-IT" altLang="it-IT" sz="2000" dirty="0"/>
              <a:t> - David W. </a:t>
            </a:r>
            <a:r>
              <a:rPr lang="it-IT" altLang="it-IT" sz="2000" dirty="0" smtClean="0"/>
              <a:t>Griffith</a:t>
            </a:r>
          </a:p>
          <a:p>
            <a:pPr marL="720000" lvl="1" indent="0" eaLnBrk="1" hangingPunct="1"/>
            <a:r>
              <a:rPr lang="it-IT" altLang="it-IT" dirty="0" smtClean="0"/>
              <a:t>Favorisce la nascita del secondo Ku Klux Klan (così come lo conosciamo ora: il primo era nato da ex militari della Confederazione per aiutare orfani e </a:t>
            </a:r>
            <a:r>
              <a:rPr lang="it-IT" altLang="it-IT" dirty="0" err="1" smtClean="0"/>
              <a:t>vedve</a:t>
            </a:r>
            <a:r>
              <a:rPr lang="it-IT" altLang="it-IT" dirty="0" smtClean="0"/>
              <a:t> di guerra e per opporsi del voto ai neri), sfruttando la convinzione diffusa tra molti bianchi poveri che la loro miseria era dovuta ai neri ed ai banchieri ebrei. Le prime due sillabe derivano dal greco </a:t>
            </a:r>
            <a:r>
              <a:rPr lang="it-IT" altLang="it-IT" dirty="0" err="1" smtClean="0"/>
              <a:t>kuklos</a:t>
            </a:r>
            <a:r>
              <a:rPr lang="it-IT" altLang="it-IT" dirty="0" smtClean="0"/>
              <a:t> che significa “cerchia”</a:t>
            </a:r>
            <a:endParaRPr lang="it-IT" altLang="it-IT" sz="2000" dirty="0"/>
          </a:p>
          <a:p>
            <a:pPr marL="342900" indent="-342900" eaLnBrk="1" hangingPunct="1">
              <a:buFont typeface="Wingdings" panose="05000000000000000000" pitchFamily="2" charset="2"/>
              <a:buChar char="Ø"/>
            </a:pPr>
            <a:endParaRPr lang="it-IT" altLang="it-IT" sz="2000" dirty="0"/>
          </a:p>
          <a:p>
            <a:pPr marL="342900" indent="-342900" eaLnBrk="1" hangingPunct="1">
              <a:buFont typeface="Wingdings" panose="05000000000000000000" pitchFamily="2" charset="2"/>
              <a:buChar char="Ø"/>
            </a:pPr>
            <a:r>
              <a:rPr lang="it-IT" altLang="it-IT" sz="2000" dirty="0" smtClean="0"/>
              <a:t>11 </a:t>
            </a:r>
            <a:r>
              <a:rPr lang="it-IT" altLang="it-IT" sz="2000" dirty="0"/>
              <a:t>aprile: </a:t>
            </a:r>
            <a:r>
              <a:rPr lang="it-IT" altLang="it-IT" sz="2000" dirty="0">
                <a:hlinkClick r:id="rId5" action="ppaction://hlinkfile"/>
              </a:rPr>
              <a:t>Charlot Vagabondo</a:t>
            </a:r>
            <a:endParaRPr lang="it-IT" altLang="it-IT" sz="2000" dirty="0"/>
          </a:p>
          <a:p>
            <a:pPr marL="342900" indent="-342900" eaLnBrk="1" hangingPunct="1">
              <a:buFont typeface="Wingdings" panose="05000000000000000000" pitchFamily="2" charset="2"/>
              <a:buChar char="Ø"/>
            </a:pPr>
            <a:endParaRPr lang="it-IT" altLang="it-IT" sz="2000" dirty="0"/>
          </a:p>
          <a:p>
            <a:pPr marL="342900" indent="-342900" eaLnBrk="1" hangingPunct="1">
              <a:buFont typeface="Wingdings" panose="05000000000000000000" pitchFamily="2" charset="2"/>
              <a:buChar char="Ø"/>
            </a:pPr>
            <a:r>
              <a:rPr lang="it-IT" altLang="it-IT" sz="2000" dirty="0" smtClean="0"/>
              <a:t>23 </a:t>
            </a:r>
            <a:r>
              <a:rPr lang="it-IT" altLang="it-IT" sz="2000" dirty="0"/>
              <a:t>maggio - Il Genoa conquista il suo 7° scudetto, o meglio, gli viene assegnato dopo la guerra </a:t>
            </a:r>
            <a:r>
              <a:rPr lang="it-IT" altLang="it-IT" sz="2000" dirty="0" err="1" smtClean="0"/>
              <a:t>perchè</a:t>
            </a:r>
            <a:r>
              <a:rPr lang="it-IT" altLang="it-IT" sz="2000" dirty="0" smtClean="0"/>
              <a:t> il </a:t>
            </a:r>
            <a:r>
              <a:rPr lang="it-IT" altLang="it-IT" sz="2000" dirty="0"/>
              <a:t>campionato fu interrotto il giorno prima dell’entrata in guerra dell’Italia, con l’idea di riprenderlo a guerra conclusa (si pensava che la guerra sarebbe durata poche settimane</a:t>
            </a:r>
            <a:r>
              <a:rPr lang="it-IT" altLang="it-IT" sz="2000" dirty="0" smtClean="0"/>
              <a:t>);</a:t>
            </a:r>
            <a:br>
              <a:rPr lang="it-IT" altLang="it-IT" sz="2000" dirty="0" smtClean="0"/>
            </a:br>
            <a:r>
              <a:rPr lang="it-IT" altLang="it-IT" sz="2000" dirty="0" smtClean="0"/>
              <a:t>nel </a:t>
            </a:r>
            <a:r>
              <a:rPr lang="it-IT" altLang="it-IT" sz="2000" dirty="0"/>
              <a:t>girone finale il Genoa aveva 7 punti e Torino e Inter ne avevano 5 e avrebbero potuto giocarsela ancora.</a:t>
            </a:r>
          </a:p>
        </p:txBody>
      </p:sp>
      <p:sp>
        <p:nvSpPr>
          <p:cNvPr id="15363" name="Title 1"/>
          <p:cNvSpPr>
            <a:spLocks noGrp="1"/>
          </p:cNvSpPr>
          <p:nvPr>
            <p:ph type="title" idx="4294967295"/>
          </p:nvPr>
        </p:nvSpPr>
        <p:spPr>
          <a:xfrm>
            <a:off x="1970088" y="58738"/>
            <a:ext cx="8229600" cy="633412"/>
          </a:xfrm>
        </p:spPr>
        <p:txBody>
          <a:bodyPr/>
          <a:lstStyle/>
          <a:p>
            <a:pPr eaLnBrk="1" hangingPunct="1"/>
            <a:r>
              <a:rPr lang="it-IT" altLang="it-IT" smtClean="0">
                <a:solidFill>
                  <a:srgbClr val="0070C0"/>
                </a:solidFill>
              </a:rPr>
              <a:t>1915 (2)</a:t>
            </a:r>
          </a:p>
        </p:txBody>
      </p:sp>
      <p:cxnSp>
        <p:nvCxnSpPr>
          <p:cNvPr id="11"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asellaDiTesto 2"/>
          <p:cNvSpPr txBox="1">
            <a:spLocks noChangeArrowheads="1"/>
          </p:cNvSpPr>
          <p:nvPr/>
        </p:nvSpPr>
        <p:spPr bwMode="auto">
          <a:xfrm>
            <a:off x="551384" y="1065214"/>
            <a:ext cx="1087320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Wingdings" panose="05000000000000000000" pitchFamily="2" charset="2"/>
              <a:buChar char="Ø"/>
            </a:pPr>
            <a:r>
              <a:rPr lang="it-IT" altLang="it-IT" dirty="0" smtClean="0"/>
              <a:t>3 </a:t>
            </a:r>
            <a:r>
              <a:rPr lang="it-IT" altLang="it-IT" dirty="0"/>
              <a:t>marzo - Trattato di pace di </a:t>
            </a:r>
            <a:r>
              <a:rPr lang="it-IT" altLang="it-IT" b="1" dirty="0"/>
              <a:t>Brest-</a:t>
            </a:r>
            <a:r>
              <a:rPr lang="it-IT" altLang="it-IT" b="1" dirty="0" err="1"/>
              <a:t>Litovsk</a:t>
            </a:r>
            <a:r>
              <a:rPr lang="it-IT" altLang="it-IT" b="1" dirty="0"/>
              <a:t> tra Russia e Germania</a:t>
            </a:r>
            <a:r>
              <a:rPr lang="it-IT" altLang="it-IT" dirty="0"/>
              <a:t>. La Russia perde la Polonia orientale, i territori del Baltico, l'Ucraina e la Finlandia</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smtClean="0"/>
              <a:t>21-30 </a:t>
            </a:r>
            <a:r>
              <a:rPr lang="it-IT" altLang="it-IT" dirty="0"/>
              <a:t>marzo – </a:t>
            </a:r>
            <a:r>
              <a:rPr lang="it-IT" altLang="it-IT" b="1" dirty="0"/>
              <a:t>Offensiva tedesca sul fronte occidentale </a:t>
            </a:r>
            <a:r>
              <a:rPr lang="it-IT" altLang="it-IT" dirty="0"/>
              <a:t>dove erano state trasferite truppe dal fronte orientale: per la prima volta gli austro-tedeschi sono numericamente superiori all’Intesa e riescono a sfondare. I Francesi, appoggiati dagli Americani, bloccano i Tedeschi sulla Marna.</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smtClean="0"/>
              <a:t>21 </a:t>
            </a:r>
            <a:r>
              <a:rPr lang="it-IT" altLang="it-IT" dirty="0"/>
              <a:t>aprile - Viene abbattuto e ucciso </a:t>
            </a:r>
            <a:r>
              <a:rPr lang="it-IT" altLang="it-IT" dirty="0">
                <a:hlinkClick r:id="rId3" action="ppaction://hlinkfile"/>
              </a:rPr>
              <a:t>Manfred von </a:t>
            </a:r>
            <a:r>
              <a:rPr lang="it-IT" altLang="it-IT" dirty="0" err="1">
                <a:hlinkClick r:id="rId3" action="ppaction://hlinkfile"/>
              </a:rPr>
              <a:t>Richthofen</a:t>
            </a:r>
            <a:r>
              <a:rPr lang="it-IT" altLang="it-IT" dirty="0"/>
              <a:t>, il </a:t>
            </a:r>
            <a:r>
              <a:rPr lang="it-IT" altLang="it-IT" b="1" dirty="0">
                <a:hlinkClick r:id="rId4" action="ppaction://hlinkfile"/>
              </a:rPr>
              <a:t>Barone Rosso</a:t>
            </a:r>
            <a:r>
              <a:rPr lang="it-IT" altLang="it-IT" dirty="0"/>
              <a:t>, l'Asso degli Assi, il più grande aviatore di tutti i tempi</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smtClean="0"/>
              <a:t>15 </a:t>
            </a:r>
            <a:r>
              <a:rPr lang="it-IT" altLang="it-IT" dirty="0"/>
              <a:t>giugno</a:t>
            </a:r>
            <a:r>
              <a:rPr lang="it-IT" altLang="it-IT" b="1" dirty="0"/>
              <a:t>; battaglia del Solstizio </a:t>
            </a:r>
            <a:r>
              <a:rPr lang="it-IT" altLang="it-IT" dirty="0"/>
              <a:t>- Gli austriaci, forti dei rinforzi giunti dal fronte russo, preparano l’offensiva finale sul fronte italiano. Ma gli italiani, ora guidati da Armando Diaz, sono  ben attestati </a:t>
            </a:r>
            <a:r>
              <a:rPr lang="it-IT" altLang="it-IT" dirty="0">
                <a:hlinkClick r:id="rId5" action="ppaction://hlinkfile"/>
              </a:rPr>
              <a:t>lungo il Piave</a:t>
            </a:r>
            <a:r>
              <a:rPr lang="it-IT" altLang="it-IT" dirty="0"/>
              <a:t>, e grazie anche alla piena del fiume, bloccarono gli attacchi austriaci</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smtClean="0"/>
              <a:t>Luglio </a:t>
            </a:r>
            <a:r>
              <a:rPr lang="it-IT" altLang="it-IT" dirty="0"/>
              <a:t>– gli eserciti imperiali erano ad un soffio dalla vittoria ma, esausti e dissanguati, dovettero fermarsi grazie anche all’arrivo dei rinforzi </a:t>
            </a:r>
            <a:r>
              <a:rPr lang="it-IT" altLang="it-IT" dirty="0" smtClean="0"/>
              <a:t>americani</a:t>
            </a:r>
            <a:endParaRPr lang="it-IT" altLang="it-IT" dirty="0"/>
          </a:p>
          <a:p>
            <a:pPr marL="285750" indent="-285750" eaLnBrk="1" hangingPunct="1">
              <a:buFont typeface="Wingdings" panose="05000000000000000000" pitchFamily="2" charset="2"/>
              <a:buChar char="Ø"/>
            </a:pPr>
            <a:endParaRPr lang="it-IT" altLang="it-IT" dirty="0" smtClean="0"/>
          </a:p>
          <a:p>
            <a:pPr marL="285750" indent="-285750" eaLnBrk="1" hangingPunct="1">
              <a:buFont typeface="Wingdings" panose="05000000000000000000" pitchFamily="2" charset="2"/>
              <a:buChar char="Ø"/>
            </a:pPr>
            <a:r>
              <a:rPr lang="it-IT" altLang="it-IT" dirty="0" smtClean="0"/>
              <a:t>17 </a:t>
            </a:r>
            <a:r>
              <a:rPr lang="it-IT" altLang="it-IT" dirty="0"/>
              <a:t>luglio </a:t>
            </a:r>
            <a:r>
              <a:rPr lang="it-IT" altLang="it-IT" dirty="0" smtClean="0"/>
              <a:t>– L’ex </a:t>
            </a:r>
            <a:r>
              <a:rPr lang="it-IT" altLang="it-IT" dirty="0"/>
              <a:t>zar Nicola II e la sua famiglia vengono giustiziati dai bolscevichi</a:t>
            </a:r>
          </a:p>
        </p:txBody>
      </p:sp>
      <p:sp>
        <p:nvSpPr>
          <p:cNvPr id="17411" name="Title 1"/>
          <p:cNvSpPr>
            <a:spLocks noGrp="1"/>
          </p:cNvSpPr>
          <p:nvPr>
            <p:ph type="title" idx="4294967295"/>
          </p:nvPr>
        </p:nvSpPr>
        <p:spPr>
          <a:xfrm>
            <a:off x="1970088" y="58738"/>
            <a:ext cx="8229600" cy="633412"/>
          </a:xfrm>
        </p:spPr>
        <p:txBody>
          <a:bodyPr/>
          <a:lstStyle/>
          <a:p>
            <a:pPr eaLnBrk="1" hangingPunct="1"/>
            <a:r>
              <a:rPr lang="it-IT" altLang="it-IT" sz="3600">
                <a:solidFill>
                  <a:srgbClr val="0070C0"/>
                </a:solidFill>
              </a:rPr>
              <a:t>1918: La guerra continua</a:t>
            </a:r>
          </a:p>
        </p:txBody>
      </p:sp>
      <p:cxnSp>
        <p:nvCxnSpPr>
          <p:cNvPr id="13"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3328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2"/>
          <p:cNvSpPr txBox="1">
            <a:spLocks noChangeArrowheads="1"/>
          </p:cNvSpPr>
          <p:nvPr/>
        </p:nvSpPr>
        <p:spPr bwMode="auto">
          <a:xfrm>
            <a:off x="551384" y="865189"/>
            <a:ext cx="11017224"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Wingdings" panose="05000000000000000000" pitchFamily="2" charset="2"/>
              <a:buChar char="Ø"/>
            </a:pPr>
            <a:r>
              <a:rPr lang="it-IT" altLang="it-IT" dirty="0" smtClean="0"/>
              <a:t>8 </a:t>
            </a:r>
            <a:r>
              <a:rPr lang="it-IT" altLang="it-IT" dirty="0"/>
              <a:t>agosto – “</a:t>
            </a:r>
            <a:r>
              <a:rPr lang="it-IT" altLang="it-IT" i="1" dirty="0"/>
              <a:t>Il giorno più nero per l’esercito tedesco</a:t>
            </a:r>
            <a:r>
              <a:rPr lang="it-IT" altLang="it-IT" dirty="0"/>
              <a:t>” disse il generale </a:t>
            </a:r>
            <a:r>
              <a:rPr lang="it-IT" altLang="it-IT" dirty="0" err="1"/>
              <a:t>Ludendorff</a:t>
            </a:r>
            <a:r>
              <a:rPr lang="it-IT" altLang="it-IT" dirty="0"/>
              <a:t>; segnò la fine delle offensive di primavera e la convinzione che per i tedeschi non poteva più esserci una vittoria sul campo; i militari chiesero ai </a:t>
            </a:r>
            <a:r>
              <a:rPr lang="it-IT" altLang="it-IT" dirty="0" smtClean="0"/>
              <a:t>politici </a:t>
            </a:r>
            <a:r>
              <a:rPr lang="it-IT" altLang="it-IT" dirty="0"/>
              <a:t>di trovare una soluzione diplomatica (per poi </a:t>
            </a:r>
            <a:r>
              <a:rPr lang="it-IT" altLang="it-IT" dirty="0" smtClean="0"/>
              <a:t>alimentare </a:t>
            </a:r>
            <a:r>
              <a:rPr lang="it-IT" altLang="it-IT" dirty="0"/>
              <a:t>il mito della </a:t>
            </a:r>
            <a:r>
              <a:rPr lang="it-IT" altLang="it-IT" b="1" dirty="0" err="1"/>
              <a:t>Dolchstoßlegende</a:t>
            </a:r>
            <a:r>
              <a:rPr lang="it-IT" altLang="it-IT" dirty="0"/>
              <a:t>, leggenda della pugnalata alle spalle, con cui militari e nazionalisti addossarono la colpa della sconfitta ai politici democratici e popolari</a:t>
            </a:r>
          </a:p>
          <a:p>
            <a:pPr marL="285750" indent="-285750" eaLnBrk="1" hangingPunct="1">
              <a:buFont typeface="Wingdings" panose="05000000000000000000" pitchFamily="2" charset="2"/>
              <a:buChar char="Ø"/>
            </a:pPr>
            <a:r>
              <a:rPr lang="it-IT" altLang="it-IT" dirty="0" smtClean="0"/>
              <a:t>9 </a:t>
            </a:r>
            <a:r>
              <a:rPr lang="it-IT" altLang="it-IT" dirty="0"/>
              <a:t>agosto – D’annunzio compie il famoso </a:t>
            </a:r>
            <a:r>
              <a:rPr lang="it-IT" altLang="it-IT" b="1" dirty="0"/>
              <a:t>volo su Vienna</a:t>
            </a:r>
            <a:r>
              <a:rPr lang="it-IT" altLang="it-IT" dirty="0"/>
              <a:t> per lanciare volantini</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smtClean="0"/>
              <a:t>24 </a:t>
            </a:r>
            <a:r>
              <a:rPr lang="it-IT" altLang="it-IT" dirty="0"/>
              <a:t>ottobre – 4 novembre: L'Italia vince la battaglia di </a:t>
            </a:r>
            <a:r>
              <a:rPr lang="it-IT" altLang="it-IT" b="1" dirty="0"/>
              <a:t>Vittorio </a:t>
            </a:r>
            <a:r>
              <a:rPr lang="it-IT" altLang="it-IT" b="1" dirty="0" smtClean="0"/>
              <a:t>Veneto</a:t>
            </a:r>
            <a:r>
              <a:rPr lang="it-IT" altLang="it-IT" dirty="0" smtClean="0"/>
              <a:t>: l’Austria-Ungheria collassa, l’Italia </a:t>
            </a:r>
            <a:r>
              <a:rPr lang="it-IT" altLang="it-IT" dirty="0" smtClean="0">
                <a:hlinkClick r:id="rId3" action="ppaction://hlinkfile"/>
              </a:rPr>
              <a:t>ha vinto la guerra</a:t>
            </a:r>
            <a:endParaRPr lang="it-IT" altLang="it-IT" dirty="0" smtClean="0"/>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smtClean="0"/>
              <a:t>Novembre </a:t>
            </a:r>
            <a:r>
              <a:rPr lang="it-IT" altLang="it-IT" dirty="0"/>
              <a:t>– sul fronte occidentale viene espugnata la “inespugnabile” linea Hindenburg: i tedeschi evacuano le Fiandre e si avviano a chiedere l’armistizio, cosa che avviene il  7 novembre; il 9 abdica il kaiser Guglielmo II</a:t>
            </a:r>
            <a:r>
              <a:rPr lang="it-IT" altLang="it-IT" b="1" dirty="0"/>
              <a:t>; alle ore 11 dell’11-11 termina la Grande Guerra</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smtClean="0"/>
              <a:t>quasi </a:t>
            </a:r>
            <a:r>
              <a:rPr lang="it-IT" altLang="it-IT" dirty="0"/>
              <a:t>10 milioni di vittime: 2 milioni tedeschi, 2 milioni russi, 1,4 milioni francesi, 1,115 britannici, 1,1 austro-ungarici, 770mila turchi, 650mila italiani, 370mila serbi, solo 116mila statunitensi (di cui solo 1 sul fronte italiano)</a:t>
            </a:r>
          </a:p>
          <a:p>
            <a:pPr marL="285750" indent="-285750" eaLnBrk="1" hangingPunct="1">
              <a:buFont typeface="Wingdings" panose="05000000000000000000" pitchFamily="2" charset="2"/>
              <a:buChar char="Ø"/>
            </a:pPr>
            <a:r>
              <a:rPr lang="it-IT" altLang="it-IT" dirty="0" smtClean="0"/>
              <a:t>21 </a:t>
            </a:r>
            <a:r>
              <a:rPr lang="it-IT" altLang="it-IT" dirty="0"/>
              <a:t>milioni di feriti, 950mila civili per cause militari e quasi 6  milioni per </a:t>
            </a:r>
            <a:r>
              <a:rPr lang="it-IT" altLang="it-IT" dirty="0" smtClean="0"/>
              <a:t>carenze alimentari, </a:t>
            </a:r>
            <a:r>
              <a:rPr lang="it-IT" altLang="it-IT" dirty="0"/>
              <a:t>ma il peggio doveva ancora venire </a:t>
            </a:r>
            <a:r>
              <a:rPr lang="it-IT" altLang="it-IT" dirty="0" smtClean="0"/>
              <a:t>  </a:t>
            </a:r>
            <a:r>
              <a:rPr lang="it-IT" altLang="it-IT" sz="2400" b="1" dirty="0" smtClean="0">
                <a:sym typeface="Wingdings" panose="05000000000000000000" pitchFamily="2" charset="2"/>
                <a:hlinkClick r:id="rId4" action="ppaction://hlinkfile"/>
              </a:rPr>
              <a:t></a:t>
            </a:r>
            <a:endParaRPr lang="it-IT" altLang="it-IT" b="1" dirty="0"/>
          </a:p>
        </p:txBody>
      </p:sp>
      <p:sp>
        <p:nvSpPr>
          <p:cNvPr id="18435" name="Title 1"/>
          <p:cNvSpPr>
            <a:spLocks noGrp="1"/>
          </p:cNvSpPr>
          <p:nvPr>
            <p:ph type="title" idx="4294967295"/>
          </p:nvPr>
        </p:nvSpPr>
        <p:spPr>
          <a:xfrm>
            <a:off x="1970088" y="58738"/>
            <a:ext cx="8229600" cy="633412"/>
          </a:xfrm>
        </p:spPr>
        <p:txBody>
          <a:bodyPr/>
          <a:lstStyle/>
          <a:p>
            <a:pPr eaLnBrk="1" hangingPunct="1"/>
            <a:r>
              <a:rPr lang="it-IT" altLang="it-IT" sz="3600">
                <a:solidFill>
                  <a:srgbClr val="0070C0"/>
                </a:solidFill>
              </a:rPr>
              <a:t>1918: L’atto finale</a:t>
            </a:r>
          </a:p>
        </p:txBody>
      </p:sp>
      <p:cxnSp>
        <p:nvCxnSpPr>
          <p:cNvPr id="15"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062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asellaDiTesto 2"/>
          <p:cNvSpPr txBox="1">
            <a:spLocks noChangeArrowheads="1"/>
          </p:cNvSpPr>
          <p:nvPr/>
        </p:nvSpPr>
        <p:spPr bwMode="auto">
          <a:xfrm>
            <a:off x="731851" y="1014511"/>
            <a:ext cx="1101722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Wingdings" panose="05000000000000000000" pitchFamily="2" charset="2"/>
              <a:buChar char="Ø"/>
            </a:pPr>
            <a:r>
              <a:rPr lang="it-IT" altLang="it-IT" dirty="0" smtClean="0"/>
              <a:t>L’</a:t>
            </a:r>
            <a:r>
              <a:rPr lang="it-IT" altLang="it-IT" b="1" dirty="0" smtClean="0"/>
              <a:t>influenza </a:t>
            </a:r>
            <a:r>
              <a:rPr lang="it-IT" altLang="it-IT" b="1" dirty="0"/>
              <a:t>spagnola</a:t>
            </a:r>
            <a:r>
              <a:rPr lang="it-IT" altLang="it-IT" dirty="0"/>
              <a:t> fu una pandemia che fra il 1918 ed il 1920 uccise circa 50 milioni di persone in tutto il mondo: fu la più grande pandemia della storia dell’umanità, mietendo più vittime della peste nera del XIV secolo</a:t>
            </a:r>
          </a:p>
          <a:p>
            <a:pPr marL="285750" indent="-285750" eaLnBrk="1" hangingPunct="1">
              <a:buFont typeface="Wingdings" panose="05000000000000000000" pitchFamily="2" charset="2"/>
              <a:buChar char="Ø"/>
            </a:pPr>
            <a:endParaRPr lang="it-IT" altLang="it-IT" dirty="0" smtClean="0"/>
          </a:p>
          <a:p>
            <a:pPr marL="285750" indent="-285750" eaLnBrk="1" hangingPunct="1">
              <a:buFont typeface="Wingdings" panose="05000000000000000000" pitchFamily="2" charset="2"/>
              <a:buChar char="Ø"/>
            </a:pPr>
            <a:r>
              <a:rPr lang="it-IT" altLang="it-IT" dirty="0" smtClean="0"/>
              <a:t>fu </a:t>
            </a:r>
            <a:r>
              <a:rPr lang="it-IT" altLang="it-IT" dirty="0"/>
              <a:t>dato il nome di “spagnola” </a:t>
            </a:r>
            <a:r>
              <a:rPr lang="it-IT" altLang="it-IT" dirty="0" err="1"/>
              <a:t>perchè</a:t>
            </a:r>
            <a:r>
              <a:rPr lang="it-IT" altLang="it-IT" dirty="0"/>
              <a:t> ne parlò inizialmente solo </a:t>
            </a:r>
            <a:r>
              <a:rPr lang="it-IT" altLang="it-IT" dirty="0" smtClean="0"/>
              <a:t>la stampa </a:t>
            </a:r>
            <a:r>
              <a:rPr lang="it-IT" altLang="it-IT" dirty="0"/>
              <a:t>spagnola, </a:t>
            </a:r>
            <a:r>
              <a:rPr lang="it-IT" altLang="it-IT" dirty="0" err="1"/>
              <a:t>perchè</a:t>
            </a:r>
            <a:r>
              <a:rPr lang="it-IT" altLang="it-IT" dirty="0"/>
              <a:t> non soggetta alla censura di guerra; in realtà fu portata in Europa dalle truppe americane che a partire dal 1917 confluirono in Francia</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smtClean="0"/>
              <a:t>la </a:t>
            </a:r>
            <a:r>
              <a:rPr lang="it-IT" altLang="it-IT" dirty="0"/>
              <a:t>diffusione del virus tra le truppe fu favorito dalle trincee dove venivano ammassati milioni di soldati; tra la fine di ottobre e l’aprile del 1919 la spagnola colpì </a:t>
            </a:r>
            <a:r>
              <a:rPr lang="it-IT" altLang="it-IT" b="1" dirty="0"/>
              <a:t>un miliardo di persone</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smtClean="0"/>
              <a:t>sebbene </a:t>
            </a:r>
            <a:r>
              <a:rPr lang="it-IT" altLang="it-IT" dirty="0"/>
              <a:t>fosse un virus, la gran parte dei decessi fu causato da infezioni batteriche su organismi debilitati da scarsa alimentazione, ed all’epoca non c’erano antibiotici (scoperti nel 1928)</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smtClean="0"/>
              <a:t>in </a:t>
            </a:r>
            <a:r>
              <a:rPr lang="it-IT" altLang="it-IT" dirty="0"/>
              <a:t>Italia vi furono 350.000 morti, ma molti di più tra gli austro-ungarici, causa peggiore alimentazione dovuto al blocco navale; la storiografia tedesca attribuisce alla spagnola la causa della sconfitta </a:t>
            </a:r>
            <a:r>
              <a:rPr lang="it-IT" altLang="it-IT" dirty="0" smtClean="0"/>
              <a:t>finale</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b="1" dirty="0" smtClean="0">
                <a:hlinkClick r:id="rId3" action="ppaction://hlinkfile"/>
              </a:rPr>
              <a:t>La </a:t>
            </a:r>
            <a:r>
              <a:rPr lang="it-IT" altLang="it-IT" b="1" dirty="0" err="1" smtClean="0">
                <a:hlinkClick r:id="rId3" action="ppaction://hlinkfile"/>
              </a:rPr>
              <a:t>violetera</a:t>
            </a:r>
            <a:r>
              <a:rPr lang="it-IT" altLang="it-IT" b="1" dirty="0" smtClean="0"/>
              <a:t>                           Il </a:t>
            </a:r>
            <a:r>
              <a:rPr lang="it-IT" altLang="it-IT" b="1" dirty="0" smtClean="0">
                <a:hlinkClick r:id="rId4" action="ppaction://hlinkfile"/>
              </a:rPr>
              <a:t>ciondolo</a:t>
            </a:r>
            <a:r>
              <a:rPr lang="it-IT" altLang="it-IT" b="1" dirty="0" smtClean="0"/>
              <a:t>  </a:t>
            </a:r>
            <a:r>
              <a:rPr lang="it-IT" altLang="it-IT" b="1" dirty="0" smtClean="0">
                <a:hlinkClick r:id="rId5" action="ppaction://hlinkfile"/>
              </a:rPr>
              <a:t>d'oro</a:t>
            </a:r>
            <a:endParaRPr lang="it-IT" altLang="it-IT" b="1" dirty="0"/>
          </a:p>
        </p:txBody>
      </p:sp>
      <p:sp>
        <p:nvSpPr>
          <p:cNvPr id="19459" name="Title 1"/>
          <p:cNvSpPr>
            <a:spLocks noGrp="1"/>
          </p:cNvSpPr>
          <p:nvPr>
            <p:ph type="title" idx="4294967295"/>
          </p:nvPr>
        </p:nvSpPr>
        <p:spPr>
          <a:xfrm>
            <a:off x="1970088" y="58738"/>
            <a:ext cx="8229600" cy="633412"/>
          </a:xfrm>
        </p:spPr>
        <p:txBody>
          <a:bodyPr/>
          <a:lstStyle/>
          <a:p>
            <a:pPr eaLnBrk="1" hangingPunct="1"/>
            <a:r>
              <a:rPr lang="it-IT" altLang="it-IT" sz="3200">
                <a:solidFill>
                  <a:srgbClr val="0070C0"/>
                </a:solidFill>
              </a:rPr>
              <a:t>Conseguenze: la spagnola</a:t>
            </a:r>
          </a:p>
        </p:txBody>
      </p:sp>
      <p:cxnSp>
        <p:nvCxnSpPr>
          <p:cNvPr id="11"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71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1970088" y="58738"/>
            <a:ext cx="8229600" cy="633412"/>
          </a:xfrm>
        </p:spPr>
        <p:txBody>
          <a:bodyPr/>
          <a:lstStyle/>
          <a:p>
            <a:pPr eaLnBrk="1" hangingPunct="1"/>
            <a:r>
              <a:rPr lang="it-IT" altLang="it-IT" sz="3200">
                <a:solidFill>
                  <a:srgbClr val="0070C0"/>
                </a:solidFill>
              </a:rPr>
              <a:t>Conseguenze: caduta di 4 imperi</a:t>
            </a:r>
          </a:p>
        </p:txBody>
      </p:sp>
      <p:pic>
        <p:nvPicPr>
          <p:cNvPr id="204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981075"/>
            <a:ext cx="41767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439" y="1052513"/>
            <a:ext cx="416242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CasellaDiTesto 1"/>
          <p:cNvSpPr txBox="1"/>
          <p:nvPr/>
        </p:nvSpPr>
        <p:spPr>
          <a:xfrm>
            <a:off x="2063552" y="5949280"/>
            <a:ext cx="5976664" cy="369332"/>
          </a:xfrm>
          <a:prstGeom prst="rect">
            <a:avLst/>
          </a:prstGeom>
          <a:noFill/>
        </p:spPr>
        <p:txBody>
          <a:bodyPr wrap="square" rtlCol="0">
            <a:spAutoFit/>
          </a:bodyPr>
          <a:lstStyle/>
          <a:p>
            <a:r>
              <a:rPr lang="it-IT" b="1" dirty="0" smtClean="0"/>
              <a:t>'</a:t>
            </a:r>
            <a:r>
              <a:rPr lang="it-IT" b="1" dirty="0" smtClean="0">
                <a:hlinkClick r:id="rId5" action="ppaction://hlinkfile"/>
              </a:rPr>
              <a:t>A tazza</a:t>
            </a:r>
            <a:r>
              <a:rPr lang="it-IT" b="1" dirty="0" smtClean="0"/>
              <a:t> </a:t>
            </a:r>
            <a:r>
              <a:rPr lang="it-IT" b="1" dirty="0" smtClean="0">
                <a:hlinkClick r:id="rId6" action="ppaction://hlinkfile"/>
              </a:rPr>
              <a:t>'e </a:t>
            </a:r>
            <a:r>
              <a:rPr lang="it-IT" b="1" dirty="0" err="1" smtClean="0">
                <a:hlinkClick r:id="rId6" action="ppaction://hlinkfile"/>
              </a:rPr>
              <a:t>cafè</a:t>
            </a:r>
            <a:endParaRPr lang="it-IT" b="1" dirty="0"/>
          </a:p>
        </p:txBody>
      </p:sp>
    </p:spTree>
    <p:extLst>
      <p:ext uri="{BB962C8B-B14F-4D97-AF65-F5344CB8AC3E}">
        <p14:creationId xmlns:p14="http://schemas.microsoft.com/office/powerpoint/2010/main" val="14425971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asellaDiTesto 2"/>
          <p:cNvSpPr txBox="1">
            <a:spLocks noChangeArrowheads="1"/>
          </p:cNvSpPr>
          <p:nvPr/>
        </p:nvSpPr>
        <p:spPr bwMode="auto">
          <a:xfrm>
            <a:off x="551384" y="1003950"/>
            <a:ext cx="11017223"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Wingdings" panose="05000000000000000000" pitchFamily="2" charset="2"/>
              <a:buChar char="Ø"/>
            </a:pPr>
            <a:r>
              <a:rPr lang="it-IT" altLang="it-IT" b="1" dirty="0" smtClean="0"/>
              <a:t>Geopolitiche</a:t>
            </a:r>
            <a:r>
              <a:rPr lang="it-IT" altLang="it-IT" dirty="0"/>
              <a:t>: perdita predominio dell’Europa a favore di Stati Uniti (New York soppiantò Londra come centro finanziario) e Giappone (che divenne per la prima volta paese creditore </a:t>
            </a:r>
            <a:r>
              <a:rPr lang="it-IT" altLang="it-IT" dirty="0" err="1"/>
              <a:t>anzichè</a:t>
            </a:r>
            <a:r>
              <a:rPr lang="it-IT" altLang="it-IT" dirty="0"/>
              <a:t> debitore)</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b="1" dirty="0" smtClean="0"/>
              <a:t>Politiche</a:t>
            </a:r>
            <a:r>
              <a:rPr lang="it-IT" altLang="it-IT" dirty="0"/>
              <a:t>: affermazione prima rivoluzione socialista, con sollevazioni in Germania e successivamente in Italia, Francia e Spagna.</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b="1" dirty="0" smtClean="0"/>
              <a:t>Economici </a:t>
            </a:r>
            <a:r>
              <a:rPr lang="it-IT" altLang="it-IT" b="1" dirty="0"/>
              <a:t>e sociali</a:t>
            </a:r>
            <a:r>
              <a:rPr lang="it-IT" altLang="it-IT" dirty="0"/>
              <a:t>: nazioni europee in guerra oberati da debiti di guerra</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b="1" dirty="0" smtClean="0"/>
              <a:t>Culturale</a:t>
            </a:r>
            <a:r>
              <a:rPr lang="it-IT" altLang="it-IT" dirty="0"/>
              <a:t>: miriadi di opere ispirate alla grande guerra, romanzi </a:t>
            </a:r>
            <a:r>
              <a:rPr lang="it-IT" altLang="it-IT" dirty="0" smtClean="0"/>
              <a:t>(tra tutti: </a:t>
            </a:r>
            <a:r>
              <a:rPr lang="it-IT" altLang="it-IT" b="1" dirty="0"/>
              <a:t>Niente di nuovo sul fronte occidentale</a:t>
            </a:r>
            <a:r>
              <a:rPr lang="it-IT" altLang="it-IT" dirty="0"/>
              <a:t> di E.M </a:t>
            </a:r>
            <a:r>
              <a:rPr lang="it-IT" altLang="it-IT" dirty="0" err="1"/>
              <a:t>Remarque</a:t>
            </a:r>
            <a:r>
              <a:rPr lang="it-IT" altLang="it-IT" dirty="0"/>
              <a:t>, </a:t>
            </a:r>
            <a:r>
              <a:rPr lang="it-IT" altLang="it-IT" b="1" dirty="0"/>
              <a:t>Addio alle armi</a:t>
            </a:r>
            <a:r>
              <a:rPr lang="it-IT" altLang="it-IT" dirty="0"/>
              <a:t> di </a:t>
            </a:r>
            <a:r>
              <a:rPr lang="it-IT" altLang="it-IT" dirty="0" err="1"/>
              <a:t>E.Hemingway</a:t>
            </a:r>
            <a:r>
              <a:rPr lang="it-IT" altLang="it-IT" dirty="0"/>
              <a:t>), film (tra tutti: </a:t>
            </a:r>
            <a:r>
              <a:rPr lang="it-IT" altLang="it-IT" b="1" dirty="0">
                <a:hlinkClick r:id="rId3" action="ppaction://hlinkfile"/>
              </a:rPr>
              <a:t>Charlot soldato</a:t>
            </a:r>
            <a:r>
              <a:rPr lang="it-IT" altLang="it-IT" dirty="0"/>
              <a:t>), ecc.</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b="1" dirty="0" smtClean="0"/>
              <a:t>Tecnologiche</a:t>
            </a:r>
            <a:r>
              <a:rPr lang="it-IT" altLang="it-IT" dirty="0"/>
              <a:t>: ruolo primario dell’artiglieria, guerra aerea, sommergibili, </a:t>
            </a:r>
            <a:r>
              <a:rPr lang="it-IT" altLang="it-IT" dirty="0" smtClean="0"/>
              <a:t>carri armati, </a:t>
            </a:r>
            <a:r>
              <a:rPr lang="it-IT" altLang="it-IT" dirty="0"/>
              <a:t>armi chimiche, armi automatiche, lanciafiamme</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b="1" dirty="0" smtClean="0"/>
              <a:t>Vita </a:t>
            </a:r>
            <a:r>
              <a:rPr lang="it-IT" altLang="it-IT" b="1" dirty="0"/>
              <a:t>militare</a:t>
            </a:r>
            <a:r>
              <a:rPr lang="it-IT" altLang="it-IT" dirty="0"/>
              <a:t>: prigionia di massa, corrispondenza dal fronte, pacifismo</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b="1" dirty="0" smtClean="0"/>
              <a:t>Propaganda </a:t>
            </a:r>
            <a:r>
              <a:rPr lang="it-IT" altLang="it-IT" b="1" dirty="0"/>
              <a:t>e censura </a:t>
            </a:r>
            <a:r>
              <a:rPr lang="it-IT" altLang="it-IT" dirty="0"/>
              <a:t>per manipolare opinione pubblica si istituzionalizzarono</a:t>
            </a:r>
          </a:p>
        </p:txBody>
      </p:sp>
      <p:sp>
        <p:nvSpPr>
          <p:cNvPr id="21507" name="Title 1"/>
          <p:cNvSpPr>
            <a:spLocks noGrp="1"/>
          </p:cNvSpPr>
          <p:nvPr>
            <p:ph type="title" idx="4294967295"/>
          </p:nvPr>
        </p:nvSpPr>
        <p:spPr>
          <a:xfrm>
            <a:off x="1970088" y="58738"/>
            <a:ext cx="8229600" cy="633412"/>
          </a:xfrm>
        </p:spPr>
        <p:txBody>
          <a:bodyPr/>
          <a:lstStyle/>
          <a:p>
            <a:pPr eaLnBrk="1" hangingPunct="1"/>
            <a:r>
              <a:rPr lang="it-IT" altLang="it-IT" sz="3200">
                <a:solidFill>
                  <a:srgbClr val="0070C0"/>
                </a:solidFill>
              </a:rPr>
              <a:t>Altre conseguenze</a:t>
            </a:r>
          </a:p>
        </p:txBody>
      </p:sp>
      <p:cxnSp>
        <p:nvCxnSpPr>
          <p:cNvPr id="9"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9473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asellaDiTesto 2"/>
          <p:cNvSpPr txBox="1">
            <a:spLocks noChangeArrowheads="1"/>
          </p:cNvSpPr>
          <p:nvPr/>
        </p:nvSpPr>
        <p:spPr bwMode="auto">
          <a:xfrm>
            <a:off x="551384" y="865189"/>
            <a:ext cx="11017223"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Wingdings" panose="05000000000000000000" pitchFamily="2" charset="2"/>
              <a:buChar char="Ø"/>
            </a:pPr>
            <a:r>
              <a:rPr lang="it-IT" altLang="it-IT" dirty="0" smtClean="0"/>
              <a:t>I </a:t>
            </a:r>
            <a:r>
              <a:rPr lang="it-IT" altLang="it-IT" dirty="0"/>
              <a:t>paesi sconfitti si ritrovarono a dover risolvere una serie di problemi:</a:t>
            </a:r>
          </a:p>
          <a:p>
            <a:pPr eaLnBrk="1" hangingPunct="1"/>
            <a:r>
              <a:rPr lang="it-IT" altLang="it-IT" dirty="0"/>
              <a:t>- rifondare lo Stato ritrovandosi </a:t>
            </a:r>
            <a:r>
              <a:rPr lang="it-IT" altLang="it-IT" b="1" dirty="0"/>
              <a:t>senza impero</a:t>
            </a:r>
            <a:r>
              <a:rPr lang="it-IT" altLang="it-IT" dirty="0"/>
              <a:t> e senza imperatore</a:t>
            </a:r>
          </a:p>
          <a:p>
            <a:pPr eaLnBrk="1" hangingPunct="1"/>
            <a:r>
              <a:rPr lang="it-IT" altLang="it-IT" dirty="0"/>
              <a:t>- combattere </a:t>
            </a:r>
            <a:r>
              <a:rPr lang="it-IT" altLang="it-IT" b="1" dirty="0"/>
              <a:t>forze rivoluzionarie</a:t>
            </a:r>
            <a:r>
              <a:rPr lang="it-IT" altLang="it-IT" dirty="0"/>
              <a:t> a sinistra e </a:t>
            </a:r>
            <a:r>
              <a:rPr lang="it-IT" altLang="it-IT" b="1" dirty="0"/>
              <a:t>militarismo</a:t>
            </a:r>
            <a:r>
              <a:rPr lang="it-IT" altLang="it-IT" dirty="0"/>
              <a:t> a destra</a:t>
            </a:r>
          </a:p>
          <a:p>
            <a:pPr eaLnBrk="1" hangingPunct="1"/>
            <a:r>
              <a:rPr lang="it-IT" altLang="it-IT" dirty="0"/>
              <a:t>- rivitalizzare un’</a:t>
            </a:r>
            <a:r>
              <a:rPr lang="it-IT" altLang="it-IT" b="1" dirty="0"/>
              <a:t>economia distrutta</a:t>
            </a:r>
            <a:r>
              <a:rPr lang="it-IT" altLang="it-IT" dirty="0"/>
              <a:t> con uno Stato oberato di debiti</a:t>
            </a:r>
          </a:p>
          <a:p>
            <a:pPr eaLnBrk="1" hangingPunct="1"/>
            <a:r>
              <a:rPr lang="it-IT" altLang="it-IT" dirty="0"/>
              <a:t>- tenere alto il </a:t>
            </a:r>
            <a:r>
              <a:rPr lang="it-IT" altLang="it-IT" b="1" dirty="0"/>
              <a:t>morale</a:t>
            </a:r>
            <a:r>
              <a:rPr lang="it-IT" altLang="it-IT" dirty="0"/>
              <a:t> di una nazione bollata dal marchio della sconfitta</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smtClean="0"/>
              <a:t>In </a:t>
            </a:r>
            <a:r>
              <a:rPr lang="it-IT" altLang="it-IT" dirty="0"/>
              <a:t>Germania c’erano state delle ribellioni sia militari (i marinai della Flotta d’</a:t>
            </a:r>
            <a:r>
              <a:rPr lang="it-IT" altLang="it-IT" dirty="0" err="1"/>
              <a:t>Altomare</a:t>
            </a:r>
            <a:r>
              <a:rPr lang="it-IT" altLang="it-IT" dirty="0"/>
              <a:t> si erano ammutinati) che civili e nacquero assemblee sullo stile dei soviet russi. Il 7  novembre la rivoluzione aveva raggiunto Monaco di Baviera.</a:t>
            </a:r>
          </a:p>
          <a:p>
            <a:pPr marL="285750" indent="-285750" eaLnBrk="1" hangingPunct="1">
              <a:buFont typeface="Wingdings" panose="05000000000000000000" pitchFamily="2" charset="2"/>
              <a:buChar char="Ø"/>
            </a:pPr>
            <a:r>
              <a:rPr lang="it-IT" altLang="it-IT" dirty="0" smtClean="0"/>
              <a:t>Il </a:t>
            </a:r>
            <a:r>
              <a:rPr lang="it-IT" altLang="it-IT" dirty="0"/>
              <a:t>9 settembre Guglielmo II abdica e viene proclamata la Repubblica, che poi verrà chiamata di Weimar dalla nuova Costituzione scritta nell’omonima cittadina</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smtClean="0"/>
              <a:t>La </a:t>
            </a:r>
            <a:r>
              <a:rPr lang="it-IT" altLang="it-IT" dirty="0"/>
              <a:t>Turchia si era arresa il 30 ottobre firmando l’armistizio di </a:t>
            </a:r>
            <a:r>
              <a:rPr lang="it-IT" altLang="it-IT" dirty="0" err="1"/>
              <a:t>Mudros</a:t>
            </a:r>
            <a:r>
              <a:rPr lang="it-IT" altLang="it-IT" dirty="0"/>
              <a:t> con cui si concedeva l’occupazione di stretti e di porti agli </a:t>
            </a:r>
            <a:r>
              <a:rPr lang="it-IT" altLang="it-IT" dirty="0" smtClean="0"/>
              <a:t>alleati, </a:t>
            </a:r>
            <a:r>
              <a:rPr lang="it-IT" altLang="it-IT" dirty="0"/>
              <a:t>seguito dal trattato di </a:t>
            </a:r>
            <a:r>
              <a:rPr lang="it-IT" altLang="it-IT" dirty="0" err="1"/>
              <a:t>Sevres</a:t>
            </a:r>
            <a:r>
              <a:rPr lang="it-IT" altLang="it-IT" dirty="0"/>
              <a:t> del 1920 con cui i vincitori si spartivano l’impero ottomano, relegando la Turchia alla sola penisola anatolica. Trattato che non fu mai ratificato </a:t>
            </a:r>
            <a:r>
              <a:rPr lang="it-IT" altLang="it-IT" dirty="0" smtClean="0"/>
              <a:t>a </a:t>
            </a:r>
            <a:r>
              <a:rPr lang="it-IT" altLang="it-IT" dirty="0"/>
              <a:t>causa dello scoppio della guerra d’indipendenza turca nel 1922.</a:t>
            </a:r>
          </a:p>
          <a:p>
            <a:pPr marL="285750" indent="-285750" eaLnBrk="1" hangingPunct="1">
              <a:buFont typeface="Wingdings" panose="05000000000000000000" pitchFamily="2" charset="2"/>
              <a:buChar char="Ø"/>
            </a:pPr>
            <a:endParaRPr lang="it-IT" altLang="it-IT" dirty="0"/>
          </a:p>
          <a:p>
            <a:pPr marL="285750" indent="-285750" eaLnBrk="1" hangingPunct="1">
              <a:buFont typeface="Wingdings" panose="05000000000000000000" pitchFamily="2" charset="2"/>
              <a:buChar char="Ø"/>
            </a:pPr>
            <a:r>
              <a:rPr lang="it-IT" altLang="it-IT" dirty="0" smtClean="0"/>
              <a:t>La </a:t>
            </a:r>
            <a:r>
              <a:rPr lang="it-IT" altLang="it-IT" dirty="0"/>
              <a:t>Russia era in piena guerra civile tra Rossi (comunisti e rivoluzionari) e Bianchi (monarchici, reazionari e conservatori) spalleggiati dalle potenze dell’Intesa che continuarono la guerra contro i bolscevichi</a:t>
            </a:r>
            <a:r>
              <a:rPr lang="it-IT" altLang="it-IT" dirty="0" smtClean="0"/>
              <a:t>.</a:t>
            </a:r>
          </a:p>
        </p:txBody>
      </p:sp>
      <p:sp>
        <p:nvSpPr>
          <p:cNvPr id="22531" name="Title 1"/>
          <p:cNvSpPr>
            <a:spLocks noGrp="1"/>
          </p:cNvSpPr>
          <p:nvPr>
            <p:ph type="title" idx="4294967295"/>
          </p:nvPr>
        </p:nvSpPr>
        <p:spPr>
          <a:xfrm>
            <a:off x="1970088" y="58738"/>
            <a:ext cx="8229600" cy="633412"/>
          </a:xfrm>
        </p:spPr>
        <p:txBody>
          <a:bodyPr/>
          <a:lstStyle/>
          <a:p>
            <a:pPr eaLnBrk="1" hangingPunct="1"/>
            <a:r>
              <a:rPr lang="it-IT" altLang="it-IT" sz="3200">
                <a:solidFill>
                  <a:srgbClr val="0070C0"/>
                </a:solidFill>
              </a:rPr>
              <a:t>Scenario a fine guerra</a:t>
            </a:r>
          </a:p>
        </p:txBody>
      </p:sp>
      <p:cxnSp>
        <p:nvCxnSpPr>
          <p:cNvPr id="7"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8127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asellaDiTesto 2"/>
          <p:cNvSpPr txBox="1">
            <a:spLocks noChangeArrowheads="1"/>
          </p:cNvSpPr>
          <p:nvPr/>
        </p:nvSpPr>
        <p:spPr bwMode="auto">
          <a:xfrm>
            <a:off x="551384" y="865189"/>
            <a:ext cx="11017223"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spcAft>
                <a:spcPts val="800"/>
              </a:spcAft>
              <a:buFont typeface="Wingdings" panose="05000000000000000000" pitchFamily="2" charset="2"/>
              <a:buChar char="Ø"/>
            </a:pPr>
            <a:r>
              <a:rPr lang="it-IT" altLang="it-IT" dirty="0" smtClean="0"/>
              <a:t>5 gennaio – Muore il geniale matematico russo </a:t>
            </a:r>
            <a:r>
              <a:rPr lang="it-IT" altLang="it-IT" b="1" dirty="0" smtClean="0"/>
              <a:t>Georg Cantor</a:t>
            </a:r>
            <a:r>
              <a:rPr lang="it-IT" altLang="it-IT" dirty="0" smtClean="0"/>
              <a:t> </a:t>
            </a:r>
            <a:r>
              <a:rPr lang="it-IT" altLang="it-IT" dirty="0" smtClean="0">
                <a:sym typeface="Wingdings" panose="05000000000000000000" pitchFamily="2" charset="2"/>
              </a:rPr>
              <a:t> Teoria degli insiemi</a:t>
            </a:r>
            <a:endParaRPr lang="it-IT" altLang="it-IT" dirty="0" smtClean="0"/>
          </a:p>
          <a:p>
            <a:pPr marL="285750" indent="-285750" eaLnBrk="1" hangingPunct="1">
              <a:spcAft>
                <a:spcPts val="800"/>
              </a:spcAft>
              <a:buFont typeface="Wingdings" panose="05000000000000000000" pitchFamily="2" charset="2"/>
              <a:buChar char="Ø"/>
            </a:pPr>
            <a:r>
              <a:rPr lang="it-IT" altLang="it-IT" dirty="0" smtClean="0"/>
              <a:t>6 febbraio – Muore il pittore austriaco </a:t>
            </a:r>
            <a:r>
              <a:rPr lang="it-IT" altLang="it-IT" b="1" dirty="0" smtClean="0"/>
              <a:t>Gustav Klimt</a:t>
            </a:r>
            <a:r>
              <a:rPr lang="it-IT" altLang="it-IT" dirty="0" smtClean="0"/>
              <a:t> </a:t>
            </a:r>
            <a:r>
              <a:rPr lang="it-IT" altLang="it-IT" dirty="0" smtClean="0">
                <a:sym typeface="Wingdings" panose="05000000000000000000" pitchFamily="2" charset="2"/>
              </a:rPr>
              <a:t> Il bacio</a:t>
            </a:r>
            <a:endParaRPr lang="it-IT" altLang="it-IT" dirty="0" smtClean="0"/>
          </a:p>
          <a:p>
            <a:pPr marL="285750" indent="-285750" eaLnBrk="1" hangingPunct="1">
              <a:spcAft>
                <a:spcPts val="800"/>
              </a:spcAft>
              <a:buFont typeface="Wingdings" panose="05000000000000000000" pitchFamily="2" charset="2"/>
              <a:buChar char="Ø"/>
            </a:pPr>
            <a:r>
              <a:rPr lang="it-IT" altLang="it-IT" dirty="0" smtClean="0"/>
              <a:t>25 marzo – Muore il compositore francese </a:t>
            </a:r>
            <a:r>
              <a:rPr lang="it-IT" altLang="it-IT" b="1" dirty="0" smtClean="0"/>
              <a:t>Claude </a:t>
            </a:r>
            <a:r>
              <a:rPr lang="it-IT" altLang="it-IT" b="1" dirty="0" err="1" smtClean="0"/>
              <a:t>Debussy</a:t>
            </a:r>
            <a:r>
              <a:rPr lang="it-IT" altLang="it-IT" dirty="0" smtClean="0"/>
              <a:t> </a:t>
            </a:r>
            <a:r>
              <a:rPr lang="it-IT" altLang="it-IT" dirty="0" smtClean="0">
                <a:sym typeface="Wingdings" panose="05000000000000000000" pitchFamily="2" charset="2"/>
              </a:rPr>
              <a:t> </a:t>
            </a:r>
            <a:r>
              <a:rPr lang="it-IT" altLang="it-IT" dirty="0" smtClean="0">
                <a:sym typeface="Wingdings" panose="05000000000000000000" pitchFamily="2" charset="2"/>
                <a:hlinkClick r:id="rId3" action="ppaction://hlinkfile"/>
              </a:rPr>
              <a:t>Clair de lune</a:t>
            </a:r>
            <a:endParaRPr lang="it-IT" altLang="it-IT" dirty="0" smtClean="0"/>
          </a:p>
          <a:p>
            <a:pPr marL="285750" indent="-285750" eaLnBrk="1" hangingPunct="1">
              <a:spcAft>
                <a:spcPts val="800"/>
              </a:spcAft>
              <a:buFont typeface="Wingdings" panose="05000000000000000000" pitchFamily="2" charset="2"/>
              <a:buChar char="Ø"/>
            </a:pPr>
            <a:r>
              <a:rPr lang="it-IT" altLang="it-IT" dirty="0" smtClean="0"/>
              <a:t>19 giugno – A soli 30 anni, muore l'asso dell'aviazione italiana, </a:t>
            </a:r>
            <a:r>
              <a:rPr lang="it-IT" altLang="it-IT" b="1" dirty="0" smtClean="0"/>
              <a:t>Francesco Baracca</a:t>
            </a:r>
            <a:r>
              <a:rPr lang="it-IT" altLang="it-IT" dirty="0" smtClean="0"/>
              <a:t> nella Seconda battaglia del Piave; la moglie donò il suo logo, un vallino rampante, a Enzo Ferrari</a:t>
            </a:r>
          </a:p>
          <a:p>
            <a:pPr marL="285750" indent="-285750" eaLnBrk="1" hangingPunct="1">
              <a:spcAft>
                <a:spcPts val="800"/>
              </a:spcAft>
              <a:buFont typeface="Wingdings" panose="05000000000000000000" pitchFamily="2" charset="2"/>
              <a:buChar char="Ø"/>
            </a:pPr>
            <a:r>
              <a:rPr lang="it-IT" altLang="it-IT" dirty="0" smtClean="0"/>
              <a:t>14 luglio – Nasce a Uppsala il grande regista </a:t>
            </a:r>
            <a:r>
              <a:rPr lang="it-IT" altLang="it-IT" b="1" dirty="0" err="1" smtClean="0"/>
              <a:t>Ingmar</a:t>
            </a:r>
            <a:r>
              <a:rPr lang="it-IT" altLang="it-IT" b="1" dirty="0" smtClean="0"/>
              <a:t> Bergman</a:t>
            </a:r>
          </a:p>
          <a:p>
            <a:pPr marL="285750" indent="-285750" eaLnBrk="1" hangingPunct="1">
              <a:spcAft>
                <a:spcPts val="800"/>
              </a:spcAft>
              <a:buFont typeface="Wingdings" panose="05000000000000000000" pitchFamily="2" charset="2"/>
              <a:buChar char="Ø"/>
            </a:pPr>
            <a:r>
              <a:rPr lang="it-IT" altLang="it-IT" dirty="0" smtClean="0"/>
              <a:t>18 luglio – Nasce in Sud  Africa, </a:t>
            </a:r>
            <a:r>
              <a:rPr lang="it-IT" altLang="it-IT" b="1" dirty="0" smtClean="0">
                <a:hlinkClick r:id="rId4" action="ppaction://hlinkfile"/>
              </a:rPr>
              <a:t>Nelson Mandela</a:t>
            </a:r>
            <a:endParaRPr lang="it-IT" altLang="it-IT" b="1" dirty="0" smtClean="0"/>
          </a:p>
          <a:p>
            <a:pPr marL="285750" indent="-285750" eaLnBrk="1" hangingPunct="1">
              <a:spcAft>
                <a:spcPts val="800"/>
              </a:spcAft>
              <a:buFont typeface="Wingdings" panose="05000000000000000000" pitchFamily="2" charset="2"/>
              <a:buChar char="Ø"/>
            </a:pPr>
            <a:r>
              <a:rPr lang="it-IT" altLang="it-IT" dirty="0" smtClean="0"/>
              <a:t>25 agosto – Nasce in </a:t>
            </a:r>
            <a:r>
              <a:rPr lang="it-IT" altLang="it-IT" dirty="0" err="1" smtClean="0"/>
              <a:t>Massachussetts</a:t>
            </a:r>
            <a:r>
              <a:rPr lang="it-IT" altLang="it-IT" dirty="0" smtClean="0"/>
              <a:t> </a:t>
            </a:r>
            <a:r>
              <a:rPr lang="it-IT" altLang="it-IT" b="1" dirty="0" smtClean="0"/>
              <a:t>Leonard Bernstein </a:t>
            </a:r>
            <a:r>
              <a:rPr lang="it-IT" altLang="it-IT" b="1" dirty="0" smtClean="0">
                <a:sym typeface="Wingdings" panose="05000000000000000000" pitchFamily="2" charset="2"/>
              </a:rPr>
              <a:t> </a:t>
            </a:r>
            <a:r>
              <a:rPr lang="it-IT" altLang="it-IT" dirty="0" smtClean="0">
                <a:sym typeface="Wingdings" panose="05000000000000000000" pitchFamily="2" charset="2"/>
                <a:hlinkClick r:id="rId5" action="ppaction://hlinkfile"/>
              </a:rPr>
              <a:t>West Side Story</a:t>
            </a:r>
            <a:endParaRPr lang="it-IT" altLang="it-IT" dirty="0" smtClean="0"/>
          </a:p>
          <a:p>
            <a:pPr marL="285750" indent="-285750" eaLnBrk="1" hangingPunct="1">
              <a:spcAft>
                <a:spcPts val="800"/>
              </a:spcAft>
              <a:buFont typeface="Wingdings" panose="05000000000000000000" pitchFamily="2" charset="2"/>
              <a:buChar char="Ø"/>
            </a:pPr>
            <a:r>
              <a:rPr lang="it-IT" altLang="it-IT" dirty="0" smtClean="0"/>
              <a:t>26 agosto – Muore il poeta francese </a:t>
            </a:r>
            <a:r>
              <a:rPr lang="it-IT" altLang="it-IT" b="1" dirty="0" smtClean="0"/>
              <a:t>Guillaume Apollinaire</a:t>
            </a:r>
            <a:r>
              <a:rPr lang="it-IT" altLang="it-IT" dirty="0" smtClean="0"/>
              <a:t> (raccolta di poesie, </a:t>
            </a:r>
            <a:r>
              <a:rPr lang="it-IT" altLang="it-IT" i="1" dirty="0" err="1" smtClean="0"/>
              <a:t>Alcools</a:t>
            </a:r>
            <a:r>
              <a:rPr lang="it-IT" altLang="it-IT" dirty="0" smtClean="0"/>
              <a:t>)</a:t>
            </a:r>
          </a:p>
          <a:p>
            <a:pPr marL="285750" indent="-285750" eaLnBrk="1" hangingPunct="1">
              <a:spcAft>
                <a:spcPts val="800"/>
              </a:spcAft>
              <a:buFont typeface="Wingdings" panose="05000000000000000000" pitchFamily="2" charset="2"/>
              <a:buChar char="Ø"/>
            </a:pPr>
            <a:r>
              <a:rPr lang="it-IT" altLang="it-IT" dirty="0" smtClean="0"/>
              <a:t>8 settembre – Nasce a Novara il futuro presidente </a:t>
            </a:r>
            <a:r>
              <a:rPr lang="it-IT" altLang="it-IT" b="1" dirty="0" smtClean="0"/>
              <a:t>Oscar Luigi Scalfaro</a:t>
            </a:r>
          </a:p>
          <a:p>
            <a:pPr marL="285750" indent="-285750" eaLnBrk="1" hangingPunct="1">
              <a:spcAft>
                <a:spcPts val="800"/>
              </a:spcAft>
              <a:buFont typeface="Wingdings" panose="05000000000000000000" pitchFamily="2" charset="2"/>
              <a:buChar char="Ø"/>
            </a:pPr>
            <a:r>
              <a:rPr lang="it-IT" altLang="it-IT" dirty="0" smtClean="0"/>
              <a:t>17 ottobre – Nasce a New York l'attrice </a:t>
            </a:r>
            <a:r>
              <a:rPr lang="it-IT" altLang="it-IT" b="1" dirty="0" smtClean="0">
                <a:hlinkClick r:id="rId6" action="ppaction://hlinkfile"/>
              </a:rPr>
              <a:t>Rita </a:t>
            </a:r>
            <a:r>
              <a:rPr lang="it-IT" altLang="it-IT" b="1" dirty="0" err="1" smtClean="0">
                <a:hlinkClick r:id="rId6" action="ppaction://hlinkfile"/>
              </a:rPr>
              <a:t>Hayworth</a:t>
            </a:r>
            <a:endParaRPr lang="it-IT" altLang="it-IT" b="1" dirty="0" smtClean="0"/>
          </a:p>
          <a:p>
            <a:pPr marL="285750" indent="-285750" eaLnBrk="1" hangingPunct="1">
              <a:spcAft>
                <a:spcPts val="800"/>
              </a:spcAft>
              <a:buFont typeface="Wingdings" panose="05000000000000000000" pitchFamily="2" charset="2"/>
              <a:buChar char="Ø"/>
            </a:pPr>
            <a:r>
              <a:rPr lang="it-IT" altLang="it-IT" dirty="0" smtClean="0"/>
              <a:t>3 dicembre – Muore lo scrittore francese </a:t>
            </a:r>
            <a:r>
              <a:rPr lang="it-IT" altLang="it-IT" b="1" dirty="0" smtClean="0"/>
              <a:t>Edmond </a:t>
            </a:r>
            <a:r>
              <a:rPr lang="it-IT" altLang="it-IT" b="1" dirty="0" err="1" smtClean="0"/>
              <a:t>Rostand</a:t>
            </a:r>
            <a:r>
              <a:rPr lang="it-IT" altLang="it-IT" dirty="0" smtClean="0"/>
              <a:t>, l'autore del </a:t>
            </a:r>
            <a:r>
              <a:rPr lang="it-IT" altLang="it-IT" i="1" dirty="0" smtClean="0">
                <a:hlinkClick r:id="rId7" action="ppaction://hlinkfile"/>
              </a:rPr>
              <a:t>Cyrano de Bergerac</a:t>
            </a:r>
            <a:endParaRPr lang="it-IT" altLang="it-IT" i="1" dirty="0" smtClean="0"/>
          </a:p>
          <a:p>
            <a:pPr marL="285750" indent="-285750" eaLnBrk="1" hangingPunct="1">
              <a:spcAft>
                <a:spcPts val="800"/>
              </a:spcAft>
              <a:buFont typeface="Wingdings" panose="05000000000000000000" pitchFamily="2" charset="2"/>
              <a:buChar char="Ø"/>
            </a:pPr>
            <a:r>
              <a:rPr lang="it-IT" altLang="it-IT" dirty="0" smtClean="0"/>
              <a:t>11 dicembre – Nasce in Russia lo scrittore </a:t>
            </a:r>
            <a:r>
              <a:rPr lang="it-IT" altLang="it-IT" b="1" dirty="0" smtClean="0"/>
              <a:t>Aleksandr Solgenitsin</a:t>
            </a:r>
            <a:r>
              <a:rPr lang="it-IT" altLang="it-IT" dirty="0" smtClean="0"/>
              <a:t> </a:t>
            </a:r>
            <a:r>
              <a:rPr lang="it-IT" altLang="it-IT" dirty="0" smtClean="0">
                <a:sym typeface="Wingdings" panose="05000000000000000000" pitchFamily="2" charset="2"/>
              </a:rPr>
              <a:t> </a:t>
            </a:r>
            <a:r>
              <a:rPr lang="it-IT" altLang="it-IT" i="1" dirty="0" smtClean="0">
                <a:sym typeface="Wingdings" panose="05000000000000000000" pitchFamily="2" charset="2"/>
              </a:rPr>
              <a:t>Arcipelago Gulag</a:t>
            </a:r>
            <a:endParaRPr lang="it-IT" altLang="it-IT" i="1" dirty="0" smtClean="0"/>
          </a:p>
          <a:p>
            <a:pPr marL="285750" indent="-285750" eaLnBrk="1" hangingPunct="1">
              <a:spcAft>
                <a:spcPts val="800"/>
              </a:spcAft>
              <a:buFont typeface="Wingdings" panose="05000000000000000000" pitchFamily="2" charset="2"/>
              <a:buChar char="Ø"/>
            </a:pPr>
            <a:r>
              <a:rPr lang="it-IT" altLang="it-IT" dirty="0" smtClean="0"/>
              <a:t>25 dicembre – Nasce in Egitto </a:t>
            </a:r>
            <a:r>
              <a:rPr lang="it-IT" altLang="it-IT" b="1" dirty="0" err="1" smtClean="0"/>
              <a:t>Anwar</a:t>
            </a:r>
            <a:r>
              <a:rPr lang="it-IT" altLang="it-IT" b="1" dirty="0" smtClean="0"/>
              <a:t> al-Sadat</a:t>
            </a:r>
            <a:r>
              <a:rPr lang="it-IT" altLang="it-IT" dirty="0" smtClean="0"/>
              <a:t>, presidente egiziano, e premio Nobel per la Pace insieme a </a:t>
            </a:r>
            <a:r>
              <a:rPr lang="it-IT" altLang="it-IT" dirty="0" err="1" smtClean="0"/>
              <a:t>Menachem</a:t>
            </a:r>
            <a:r>
              <a:rPr lang="it-IT" altLang="it-IT" dirty="0" smtClean="0"/>
              <a:t> </a:t>
            </a:r>
            <a:r>
              <a:rPr lang="it-IT" altLang="it-IT" dirty="0" err="1" smtClean="0"/>
              <a:t>Begin</a:t>
            </a:r>
            <a:r>
              <a:rPr lang="it-IT" altLang="it-IT" dirty="0" smtClean="0"/>
              <a:t> per gli accordi di Camp David tra Egitto e Israele</a:t>
            </a:r>
          </a:p>
        </p:txBody>
      </p:sp>
      <p:sp>
        <p:nvSpPr>
          <p:cNvPr id="22531" name="Title 1"/>
          <p:cNvSpPr>
            <a:spLocks noGrp="1"/>
          </p:cNvSpPr>
          <p:nvPr>
            <p:ph type="title" idx="4294967295"/>
          </p:nvPr>
        </p:nvSpPr>
        <p:spPr>
          <a:xfrm>
            <a:off x="1970088" y="58738"/>
            <a:ext cx="8229600" cy="633412"/>
          </a:xfrm>
        </p:spPr>
        <p:txBody>
          <a:bodyPr/>
          <a:lstStyle/>
          <a:p>
            <a:pPr eaLnBrk="1" hangingPunct="1"/>
            <a:r>
              <a:rPr lang="it-IT" altLang="it-IT" sz="3200" dirty="0" smtClean="0">
                <a:solidFill>
                  <a:srgbClr val="0070C0"/>
                </a:solidFill>
              </a:rPr>
              <a:t>1918 - Chi va e chi viene</a:t>
            </a:r>
            <a:endParaRPr lang="it-IT" altLang="it-IT" sz="3200" dirty="0">
              <a:solidFill>
                <a:srgbClr val="0070C0"/>
              </a:solidFill>
            </a:endParaRPr>
          </a:p>
        </p:txBody>
      </p:sp>
      <p:cxnSp>
        <p:nvCxnSpPr>
          <p:cNvPr id="7"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6448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1970088" y="58738"/>
            <a:ext cx="8229600" cy="633412"/>
          </a:xfrm>
        </p:spPr>
        <p:txBody>
          <a:bodyPr/>
          <a:lstStyle/>
          <a:p>
            <a:pPr eaLnBrk="1" hangingPunct="1"/>
            <a:r>
              <a:rPr lang="it-IT" altLang="it-IT" sz="3600"/>
              <a:t>continua...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sellaDiTesto 2"/>
          <p:cNvSpPr txBox="1">
            <a:spLocks noChangeArrowheads="1"/>
          </p:cNvSpPr>
          <p:nvPr/>
        </p:nvSpPr>
        <p:spPr bwMode="auto">
          <a:xfrm>
            <a:off x="551384" y="836613"/>
            <a:ext cx="11017224"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spcAft>
                <a:spcPts val="600"/>
              </a:spcAft>
              <a:buFont typeface="Wingdings" panose="05000000000000000000" pitchFamily="2" charset="2"/>
              <a:buChar char="Ø"/>
            </a:pPr>
            <a:r>
              <a:rPr lang="it-IT" altLang="it-IT" sz="1600" dirty="0" smtClean="0"/>
              <a:t>l'entrata </a:t>
            </a:r>
            <a:r>
              <a:rPr lang="it-IT" altLang="it-IT" sz="1600" dirty="0"/>
              <a:t>in guerra dell'Impero ottomano (1-11-14) aprì nuovi scenari di conflitto in teatri molto distanti l'uno dall'altro: nel Caucaso la Russia si ritrovò a sostenere un difficile secondo fronte in un territorio impervio, mentre minacciò due cardini dell’impero britannico: la raffineria di Abadan in Persia ed il Canale di </a:t>
            </a:r>
            <a:r>
              <a:rPr lang="it-IT" altLang="it-IT" sz="1600" dirty="0" smtClean="0"/>
              <a:t>Suez</a:t>
            </a:r>
          </a:p>
          <a:p>
            <a:pPr marL="285750" indent="-285750" eaLnBrk="1" hangingPunct="1">
              <a:spcAft>
                <a:spcPts val="600"/>
              </a:spcAft>
              <a:buFont typeface="Wingdings" panose="05000000000000000000" pitchFamily="2" charset="2"/>
              <a:buChar char="Ø"/>
            </a:pPr>
            <a:endParaRPr lang="it-IT" altLang="it-IT" sz="1600" dirty="0" smtClean="0"/>
          </a:p>
          <a:p>
            <a:pPr marL="285750" indent="-285750" eaLnBrk="1" hangingPunct="1">
              <a:spcAft>
                <a:spcPts val="600"/>
              </a:spcAft>
              <a:buFont typeface="Wingdings" panose="05000000000000000000" pitchFamily="2" charset="2"/>
              <a:buChar char="Ø"/>
            </a:pPr>
            <a:r>
              <a:rPr lang="it-IT" altLang="it-IT" sz="1600" dirty="0" smtClean="0"/>
              <a:t>17 gennaio -  fine battaglia di </a:t>
            </a:r>
            <a:r>
              <a:rPr lang="it-IT" altLang="it-IT" sz="1600" dirty="0" err="1" smtClean="0"/>
              <a:t>Sarikamis</a:t>
            </a:r>
            <a:r>
              <a:rPr lang="it-IT" altLang="it-IT" sz="1600" dirty="0" smtClean="0"/>
              <a:t> con cui i russi sconfiggono gli ottomani che subiscono una disfatta con la ritirata attraverso le montagne innevate, perdendo 90.000 uomini su 130.000; la colpa di tale disfatta fu data alla minoranza armena che iniziò ad essere sottoposta a massacri e deportazioni (“</a:t>
            </a:r>
            <a:r>
              <a:rPr lang="it-IT" altLang="it-IT" sz="1600" b="1" dirty="0" smtClean="0"/>
              <a:t>genocidio” armeno</a:t>
            </a:r>
            <a:r>
              <a:rPr lang="it-IT" altLang="it-IT" sz="1600" dirty="0" smtClean="0"/>
              <a:t>)</a:t>
            </a:r>
          </a:p>
          <a:p>
            <a:pPr marL="285750" indent="-285750" eaLnBrk="1" hangingPunct="1">
              <a:spcAft>
                <a:spcPts val="600"/>
              </a:spcAft>
              <a:buFont typeface="Wingdings" panose="05000000000000000000" pitchFamily="2" charset="2"/>
              <a:buChar char="Ø"/>
            </a:pPr>
            <a:r>
              <a:rPr lang="it-IT" altLang="it-IT" sz="1600" dirty="0" smtClean="0"/>
              <a:t>28 gennaio – offensiva ottomana su Suez, respinta dai britannici che il 5 agosto avanzarono inglobando l’intera Palestina</a:t>
            </a:r>
          </a:p>
          <a:p>
            <a:pPr marL="285750" indent="-285750" eaLnBrk="1" hangingPunct="1">
              <a:spcAft>
                <a:spcPts val="600"/>
              </a:spcAft>
              <a:buFont typeface="Wingdings" panose="05000000000000000000" pitchFamily="2" charset="2"/>
              <a:buChar char="Ø"/>
            </a:pPr>
            <a:endParaRPr lang="it-IT" altLang="it-IT" sz="1600" dirty="0" smtClean="0"/>
          </a:p>
          <a:p>
            <a:pPr marL="285750" indent="-285750" eaLnBrk="1" hangingPunct="1">
              <a:spcAft>
                <a:spcPts val="600"/>
              </a:spcAft>
              <a:buFont typeface="Wingdings" panose="05000000000000000000" pitchFamily="2" charset="2"/>
              <a:buChar char="Ø"/>
            </a:pPr>
            <a:r>
              <a:rPr lang="it-IT" altLang="it-IT" sz="1600" dirty="0" smtClean="0"/>
              <a:t>19 aprile–7 </a:t>
            </a:r>
            <a:r>
              <a:rPr lang="it-IT" altLang="it-IT" sz="1600" dirty="0"/>
              <a:t>maggio - </a:t>
            </a:r>
            <a:r>
              <a:rPr lang="it-IT" altLang="it-IT" sz="1600" dirty="0" smtClean="0"/>
              <a:t>i </a:t>
            </a:r>
            <a:r>
              <a:rPr lang="it-IT" altLang="it-IT" sz="1600" dirty="0"/>
              <a:t>massacri </a:t>
            </a:r>
            <a:r>
              <a:rPr lang="it-IT" altLang="it-IT" sz="1600" dirty="0" smtClean="0"/>
              <a:t>turchi provocano </a:t>
            </a:r>
            <a:r>
              <a:rPr lang="it-IT" altLang="it-IT" sz="1600" dirty="0"/>
              <a:t>una rivolta da parte degli armeni che si </a:t>
            </a:r>
            <a:r>
              <a:rPr lang="it-IT" altLang="it-IT" sz="1600" dirty="0" smtClean="0"/>
              <a:t>impossessano </a:t>
            </a:r>
            <a:r>
              <a:rPr lang="it-IT" altLang="it-IT" sz="1600" dirty="0"/>
              <a:t>della città di Van, sono assediati dagli ottomani e soccorsi dai </a:t>
            </a:r>
            <a:r>
              <a:rPr lang="it-IT" altLang="it-IT" sz="1600" dirty="0" smtClean="0"/>
              <a:t>russi</a:t>
            </a:r>
          </a:p>
          <a:p>
            <a:pPr marL="285750" indent="-285750" eaLnBrk="1" hangingPunct="1">
              <a:spcAft>
                <a:spcPts val="600"/>
              </a:spcAft>
              <a:buFont typeface="Wingdings" panose="05000000000000000000" pitchFamily="2" charset="2"/>
              <a:buChar char="Ø"/>
            </a:pPr>
            <a:r>
              <a:rPr lang="it-IT" altLang="it-IT" sz="1600" dirty="0" smtClean="0"/>
              <a:t>26 </a:t>
            </a:r>
            <a:r>
              <a:rPr lang="it-IT" altLang="it-IT" sz="1600" dirty="0"/>
              <a:t>luglio – con la battaglia di </a:t>
            </a:r>
            <a:r>
              <a:rPr lang="it-IT" altLang="it-IT" sz="1600" dirty="0" err="1" smtClean="0"/>
              <a:t>Malazgirt</a:t>
            </a:r>
            <a:r>
              <a:rPr lang="it-IT" altLang="it-IT" sz="1600" dirty="0" smtClean="0"/>
              <a:t> </a:t>
            </a:r>
            <a:r>
              <a:rPr lang="it-IT" altLang="it-IT" sz="1600" dirty="0"/>
              <a:t>gli ottomani riconquistano il territorio perduto e riportano la linea difensiva </a:t>
            </a:r>
            <a:r>
              <a:rPr lang="it-IT" altLang="it-IT" sz="1600" dirty="0" smtClean="0"/>
              <a:t>nel Caucaso alla </a:t>
            </a:r>
            <a:r>
              <a:rPr lang="it-IT" altLang="it-IT" sz="1600" dirty="0"/>
              <a:t>situazione di partenza entro fine anno</a:t>
            </a:r>
          </a:p>
          <a:p>
            <a:pPr marL="285750" indent="-285750" eaLnBrk="1" hangingPunct="1">
              <a:spcAft>
                <a:spcPts val="600"/>
              </a:spcAft>
              <a:buFont typeface="Wingdings" panose="05000000000000000000" pitchFamily="2" charset="2"/>
              <a:buChar char="Ø"/>
            </a:pPr>
            <a:endParaRPr lang="it-IT" altLang="it-IT" sz="1600" dirty="0" smtClean="0"/>
          </a:p>
          <a:p>
            <a:pPr marL="285750" indent="-285750" eaLnBrk="1" hangingPunct="1">
              <a:spcAft>
                <a:spcPts val="600"/>
              </a:spcAft>
              <a:buFont typeface="Wingdings" panose="05000000000000000000" pitchFamily="2" charset="2"/>
              <a:buChar char="Ø"/>
            </a:pPr>
            <a:r>
              <a:rPr lang="it-IT" altLang="it-IT" sz="1600" dirty="0" smtClean="0"/>
              <a:t>febbraio </a:t>
            </a:r>
            <a:r>
              <a:rPr lang="it-IT" altLang="it-IT" sz="1600" dirty="0"/>
              <a:t>- </a:t>
            </a:r>
            <a:r>
              <a:rPr lang="it-IT" altLang="it-IT" sz="1600" b="1" dirty="0"/>
              <a:t>Forzamento dei Dardanelli</a:t>
            </a:r>
            <a:r>
              <a:rPr lang="it-IT" altLang="it-IT" sz="1600" dirty="0"/>
              <a:t>: la flotta britannica attacca i forti turchi nello stretto per arrivare a Istanbul; la manovra non riuscì quindi sbarcarono a Gallipoli </a:t>
            </a:r>
            <a:r>
              <a:rPr lang="it-IT" altLang="it-IT" sz="1600" dirty="0" smtClean="0"/>
              <a:t>(25 aprile 1915) per </a:t>
            </a:r>
            <a:r>
              <a:rPr lang="it-IT" altLang="it-IT" sz="1600" dirty="0"/>
              <a:t>tentare un attacco via terra ma la cosa si tramutò nella solita guerra di posizione. Tra gli ottomani si distinse il generale </a:t>
            </a:r>
            <a:r>
              <a:rPr lang="it-IT" altLang="it-IT" sz="1600" dirty="0" err="1"/>
              <a:t>Mustafà</a:t>
            </a:r>
            <a:r>
              <a:rPr lang="it-IT" altLang="it-IT" sz="1600" dirty="0"/>
              <a:t> </a:t>
            </a:r>
            <a:r>
              <a:rPr lang="it-IT" altLang="it-IT" sz="1600" dirty="0" err="1"/>
              <a:t>Kemal</a:t>
            </a:r>
            <a:r>
              <a:rPr lang="it-IT" altLang="it-IT" sz="1600" dirty="0"/>
              <a:t> (il futuro presidente </a:t>
            </a:r>
            <a:r>
              <a:rPr lang="it-IT" altLang="it-IT" sz="1600" dirty="0" err="1"/>
              <a:t>Ataturk</a:t>
            </a:r>
            <a:r>
              <a:rPr lang="it-IT" altLang="it-IT" sz="1600" dirty="0" smtClean="0"/>
              <a:t>) mentre insieme ai britannici combatterono </a:t>
            </a:r>
            <a:r>
              <a:rPr lang="it-IT" altLang="it-IT" sz="1600" dirty="0" smtClean="0">
                <a:hlinkClick r:id="rId3" action="ppaction://hlinkfile"/>
              </a:rPr>
              <a:t>australiani</a:t>
            </a:r>
            <a:r>
              <a:rPr lang="it-IT" altLang="it-IT" sz="1600" dirty="0" smtClean="0"/>
              <a:t> e neozelandesi.</a:t>
            </a:r>
            <a:endParaRPr lang="it-IT" altLang="it-IT" sz="1600" dirty="0"/>
          </a:p>
        </p:txBody>
      </p:sp>
      <p:sp>
        <p:nvSpPr>
          <p:cNvPr id="16387" name="Title 1"/>
          <p:cNvSpPr>
            <a:spLocks noGrp="1"/>
          </p:cNvSpPr>
          <p:nvPr>
            <p:ph type="title" idx="4294967295"/>
          </p:nvPr>
        </p:nvSpPr>
        <p:spPr>
          <a:xfrm>
            <a:off x="1970088" y="58738"/>
            <a:ext cx="8229600" cy="633412"/>
          </a:xfrm>
        </p:spPr>
        <p:txBody>
          <a:bodyPr/>
          <a:lstStyle/>
          <a:p>
            <a:pPr eaLnBrk="1" hangingPunct="1"/>
            <a:r>
              <a:rPr lang="it-IT" altLang="it-IT" sz="3600" dirty="0">
                <a:solidFill>
                  <a:srgbClr val="0070C0"/>
                </a:solidFill>
              </a:rPr>
              <a:t>Fronte ottomano</a:t>
            </a:r>
          </a:p>
        </p:txBody>
      </p:sp>
      <p:cxnSp>
        <p:nvCxnSpPr>
          <p:cNvPr id="7"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asellaDiTesto 2"/>
          <p:cNvSpPr txBox="1">
            <a:spLocks noChangeArrowheads="1"/>
          </p:cNvSpPr>
          <p:nvPr/>
        </p:nvSpPr>
        <p:spPr bwMode="auto">
          <a:xfrm>
            <a:off x="551384" y="836614"/>
            <a:ext cx="1101722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spcAft>
                <a:spcPts val="600"/>
              </a:spcAft>
              <a:buFont typeface="Wingdings" panose="05000000000000000000" pitchFamily="2" charset="2"/>
              <a:buChar char="Ø"/>
            </a:pPr>
            <a:r>
              <a:rPr lang="it-IT" altLang="it-IT" dirty="0" smtClean="0"/>
              <a:t>la </a:t>
            </a:r>
            <a:r>
              <a:rPr lang="it-IT" altLang="it-IT" dirty="0"/>
              <a:t>guerra era diventata di </a:t>
            </a:r>
            <a:r>
              <a:rPr lang="it-IT" altLang="it-IT" b="1" dirty="0"/>
              <a:t>posizione</a:t>
            </a:r>
            <a:r>
              <a:rPr lang="it-IT" altLang="it-IT" dirty="0"/>
              <a:t> su quasi tutti i fronti; qualsiasi tentativo offensivo veniva annullato dalle postazioni difensive; se si avanzava, era di poco, ed ottenuto in cambio di pesantissime perdite</a:t>
            </a:r>
          </a:p>
          <a:p>
            <a:pPr eaLnBrk="1" hangingPunct="1">
              <a:spcAft>
                <a:spcPts val="600"/>
              </a:spcAft>
            </a:pPr>
            <a:endParaRPr lang="it-IT" altLang="it-IT" dirty="0"/>
          </a:p>
          <a:p>
            <a:pPr marL="285750" indent="-285750" eaLnBrk="1" hangingPunct="1">
              <a:spcAft>
                <a:spcPts val="600"/>
              </a:spcAft>
              <a:buFont typeface="Wingdings" panose="05000000000000000000" pitchFamily="2" charset="2"/>
              <a:buChar char="Ø"/>
            </a:pPr>
            <a:r>
              <a:rPr lang="it-IT" altLang="it-IT" dirty="0" smtClean="0"/>
              <a:t>furono </a:t>
            </a:r>
            <a:r>
              <a:rPr lang="it-IT" altLang="it-IT" dirty="0"/>
              <a:t>tentate diverse strategie per sbloccare la situazione: </a:t>
            </a:r>
            <a:br>
              <a:rPr lang="it-IT" altLang="it-IT" dirty="0"/>
            </a:br>
            <a:r>
              <a:rPr lang="it-IT" altLang="it-IT" dirty="0"/>
              <a:t>- 12 febbraio: attacco areo tramite </a:t>
            </a:r>
            <a:r>
              <a:rPr lang="it-IT" altLang="it-IT" b="1" dirty="0"/>
              <a:t>dirigibili</a:t>
            </a:r>
            <a:r>
              <a:rPr lang="it-IT" altLang="it-IT" dirty="0"/>
              <a:t> Zeppelin contro </a:t>
            </a:r>
            <a:r>
              <a:rPr lang="it-IT" altLang="it-IT" dirty="0" err="1"/>
              <a:t>l’inghilterra</a:t>
            </a:r>
            <a:r>
              <a:rPr lang="it-IT" altLang="it-IT" dirty="0"/>
              <a:t/>
            </a:r>
            <a:br>
              <a:rPr lang="it-IT" altLang="it-IT" dirty="0"/>
            </a:br>
            <a:r>
              <a:rPr lang="it-IT" altLang="it-IT" dirty="0"/>
              <a:t>- 17 febbraio: britannici arruolano </a:t>
            </a:r>
            <a:r>
              <a:rPr lang="it-IT" altLang="it-IT" b="1" dirty="0"/>
              <a:t>minatori</a:t>
            </a:r>
            <a:r>
              <a:rPr lang="it-IT" altLang="it-IT" dirty="0"/>
              <a:t> per eliminare da sottoterra le postazioni tedesche</a:t>
            </a:r>
          </a:p>
          <a:p>
            <a:pPr eaLnBrk="1" hangingPunct="1">
              <a:spcAft>
                <a:spcPts val="600"/>
              </a:spcAft>
            </a:pPr>
            <a:r>
              <a:rPr lang="it-IT" altLang="it-IT" dirty="0"/>
              <a:t>- marzo: inizia una pratica che caratterizzò la guerra di trincea per tutto il conflitto: la </a:t>
            </a:r>
            <a:r>
              <a:rPr lang="it-IT" altLang="it-IT" b="1" dirty="0"/>
              <a:t>guerra di mine</a:t>
            </a:r>
            <a:r>
              <a:rPr lang="it-IT" altLang="it-IT" dirty="0"/>
              <a:t> (che </a:t>
            </a:r>
            <a:r>
              <a:rPr lang="it-IT" altLang="it-IT" dirty="0" smtClean="0"/>
              <a:t>raggiungerà </a:t>
            </a:r>
            <a:r>
              <a:rPr lang="it-IT" altLang="it-IT" dirty="0"/>
              <a:t>il culmine sul confine italo-austriaco)</a:t>
            </a:r>
          </a:p>
          <a:p>
            <a:pPr eaLnBrk="1" hangingPunct="1">
              <a:spcAft>
                <a:spcPts val="600"/>
              </a:spcAft>
            </a:pPr>
            <a:endParaRPr lang="it-IT" altLang="it-IT" dirty="0"/>
          </a:p>
          <a:p>
            <a:pPr eaLnBrk="1" hangingPunct="1">
              <a:spcAft>
                <a:spcPts val="600"/>
              </a:spcAft>
            </a:pPr>
            <a:r>
              <a:rPr lang="it-IT" altLang="it-IT" dirty="0"/>
              <a:t>22 aprile – </a:t>
            </a:r>
            <a:r>
              <a:rPr lang="it-IT" altLang="it-IT" b="1" dirty="0"/>
              <a:t>seconda battaglia di </a:t>
            </a:r>
            <a:r>
              <a:rPr lang="it-IT" altLang="it-IT" b="1" dirty="0" err="1"/>
              <a:t>Ypres</a:t>
            </a:r>
            <a:r>
              <a:rPr lang="it-IT" altLang="it-IT" dirty="0"/>
              <a:t>: i tedeschi usano per la prima volta su vasta scala gas venefici nel tentativo di rompere il fronte anglo-francese (il gas era già stato usato il 31 gennaio sul fronte orientale)</a:t>
            </a:r>
          </a:p>
          <a:p>
            <a:pPr eaLnBrk="1" hangingPunct="1">
              <a:spcAft>
                <a:spcPts val="600"/>
              </a:spcAft>
            </a:pPr>
            <a:r>
              <a:rPr lang="it-IT" altLang="it-IT" dirty="0"/>
              <a:t>- nel corso del conflitto la </a:t>
            </a:r>
            <a:r>
              <a:rPr lang="it-IT" altLang="it-IT" b="1" dirty="0"/>
              <a:t>guerra dei gas</a:t>
            </a:r>
            <a:r>
              <a:rPr lang="it-IT" altLang="it-IT" dirty="0"/>
              <a:t> costò 78mila morti e 900mila feriti gravi per le forze dell’Intesa, 12mila morti e 288mila feriti gravi per le forze dell’Alleanza, pur avendo usato simili quantità di gas (al solito, i tedeschi </a:t>
            </a:r>
            <a:r>
              <a:rPr lang="it-IT" altLang="it-IT" dirty="0" smtClean="0"/>
              <a:t>sono più efficienti </a:t>
            </a:r>
            <a:r>
              <a:rPr lang="it-IT" altLang="it-IT" dirty="0"/>
              <a:t>nello sterminio); dal nome della località deriva il nome del gas usato: </a:t>
            </a:r>
            <a:r>
              <a:rPr lang="it-IT" altLang="it-IT" b="1" dirty="0"/>
              <a:t>iprite</a:t>
            </a:r>
          </a:p>
        </p:txBody>
      </p:sp>
      <p:sp>
        <p:nvSpPr>
          <p:cNvPr id="17411" name="Title 1"/>
          <p:cNvSpPr>
            <a:spLocks noGrp="1"/>
          </p:cNvSpPr>
          <p:nvPr>
            <p:ph type="title" idx="4294967295"/>
          </p:nvPr>
        </p:nvSpPr>
        <p:spPr>
          <a:xfrm>
            <a:off x="1970088" y="58738"/>
            <a:ext cx="8229600" cy="633412"/>
          </a:xfrm>
        </p:spPr>
        <p:txBody>
          <a:bodyPr/>
          <a:lstStyle/>
          <a:p>
            <a:pPr eaLnBrk="1" hangingPunct="1"/>
            <a:r>
              <a:rPr lang="it-IT" altLang="it-IT" sz="3600" dirty="0">
                <a:solidFill>
                  <a:srgbClr val="0070C0"/>
                </a:solidFill>
              </a:rPr>
              <a:t>Lo stallo, e la ricerca di una via d’uscita</a:t>
            </a:r>
          </a:p>
        </p:txBody>
      </p:sp>
      <p:sp>
        <p:nvSpPr>
          <p:cNvPr id="17415" name="Rettangolo 6"/>
          <p:cNvSpPr>
            <a:spLocks noChangeArrowheads="1"/>
          </p:cNvSpPr>
          <p:nvPr/>
        </p:nvSpPr>
        <p:spPr bwMode="auto">
          <a:xfrm>
            <a:off x="1992314" y="6229350"/>
            <a:ext cx="52843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b="1" dirty="0"/>
              <a:t>Tu </a:t>
            </a:r>
            <a:r>
              <a:rPr lang="it-IT" altLang="it-IT" b="1" dirty="0" err="1"/>
              <a:t>ca</a:t>
            </a:r>
            <a:r>
              <a:rPr lang="it-IT" altLang="it-IT" b="1" dirty="0"/>
              <a:t> </a:t>
            </a:r>
            <a:r>
              <a:rPr lang="it-IT" altLang="it-IT" b="1" dirty="0" err="1"/>
              <a:t>nun</a:t>
            </a:r>
            <a:r>
              <a:rPr lang="it-IT" altLang="it-IT" b="1" dirty="0"/>
              <a:t> </a:t>
            </a:r>
            <a:r>
              <a:rPr lang="it-IT" altLang="it-IT" b="1" dirty="0" err="1" smtClean="0"/>
              <a:t>chiagne</a:t>
            </a:r>
            <a:r>
              <a:rPr lang="it-IT" altLang="it-IT" b="1" dirty="0" smtClean="0"/>
              <a:t>         </a:t>
            </a:r>
            <a:r>
              <a:rPr lang="it-IT" altLang="it-IT" dirty="0" smtClean="0">
                <a:hlinkClick r:id="rId3" action="ppaction://hlinkfile"/>
              </a:rPr>
              <a:t>uno</a:t>
            </a:r>
            <a:r>
              <a:rPr lang="it-IT" altLang="it-IT" dirty="0" smtClean="0"/>
              <a:t>            </a:t>
            </a:r>
            <a:r>
              <a:rPr lang="it-IT" altLang="it-IT" dirty="0" smtClean="0">
                <a:hlinkClick r:id="rId4" action="ppaction://hlinkfile"/>
              </a:rPr>
              <a:t>due</a:t>
            </a:r>
            <a:r>
              <a:rPr lang="it-IT" altLang="it-IT" dirty="0" smtClean="0"/>
              <a:t>           </a:t>
            </a:r>
            <a:r>
              <a:rPr lang="it-IT" altLang="it-IT" dirty="0" smtClean="0">
                <a:hlinkClick r:id="rId5" action="ppaction://hlinkfile"/>
              </a:rPr>
              <a:t>tre</a:t>
            </a:r>
            <a:endParaRPr lang="it-IT" altLang="it-IT" dirty="0"/>
          </a:p>
        </p:txBody>
      </p:sp>
      <p:cxnSp>
        <p:nvCxnSpPr>
          <p:cNvPr id="12"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2"/>
          <p:cNvSpPr txBox="1">
            <a:spLocks noChangeArrowheads="1"/>
          </p:cNvSpPr>
          <p:nvPr/>
        </p:nvSpPr>
        <p:spPr bwMode="auto">
          <a:xfrm>
            <a:off x="695400" y="836613"/>
            <a:ext cx="106571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it-IT" altLang="it-IT" dirty="0"/>
              <a:t>Nonostante facesse parte della Triplice Alleanza con Germania e Austria-Ungheria, l’Italia si dichiara neutrale </a:t>
            </a:r>
            <a:r>
              <a:rPr lang="it-IT" altLang="it-IT" dirty="0" err="1"/>
              <a:t>perchè</a:t>
            </a:r>
            <a:r>
              <a:rPr lang="it-IT" altLang="it-IT" dirty="0"/>
              <a:t> l’alleanza era difensiva mentre era stata L’Austria a dichiarare guerra alla Serbia.</a:t>
            </a:r>
          </a:p>
        </p:txBody>
      </p:sp>
      <p:sp>
        <p:nvSpPr>
          <p:cNvPr id="18435" name="Title 1"/>
          <p:cNvSpPr>
            <a:spLocks noGrp="1"/>
          </p:cNvSpPr>
          <p:nvPr>
            <p:ph type="title" idx="4294967295"/>
          </p:nvPr>
        </p:nvSpPr>
        <p:spPr>
          <a:xfrm>
            <a:off x="1970088" y="58738"/>
            <a:ext cx="8229600" cy="633412"/>
          </a:xfrm>
        </p:spPr>
        <p:txBody>
          <a:bodyPr/>
          <a:lstStyle/>
          <a:p>
            <a:pPr eaLnBrk="1" hangingPunct="1"/>
            <a:r>
              <a:rPr lang="it-IT" altLang="it-IT" sz="3600" dirty="0">
                <a:solidFill>
                  <a:srgbClr val="0070C0"/>
                </a:solidFill>
              </a:rPr>
              <a:t>L’Italia verso la guerra</a:t>
            </a:r>
          </a:p>
        </p:txBody>
      </p:sp>
      <p:sp>
        <p:nvSpPr>
          <p:cNvPr id="12" name="Rettangolo 11"/>
          <p:cNvSpPr/>
          <p:nvPr/>
        </p:nvSpPr>
        <p:spPr>
          <a:xfrm>
            <a:off x="1847851" y="3358034"/>
            <a:ext cx="1223963" cy="10080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a:solidFill>
                  <a:schemeClr val="tx1"/>
                </a:solidFill>
              </a:rPr>
              <a:t>Nascono</a:t>
            </a:r>
          </a:p>
          <a:p>
            <a:pPr algn="ctr">
              <a:defRPr/>
            </a:pPr>
            <a:r>
              <a:rPr lang="it-IT">
                <a:solidFill>
                  <a:schemeClr val="tx1"/>
                </a:solidFill>
              </a:rPr>
              <a:t>due</a:t>
            </a:r>
          </a:p>
          <a:p>
            <a:pPr algn="ctr">
              <a:defRPr/>
            </a:pPr>
            <a:r>
              <a:rPr lang="it-IT">
                <a:solidFill>
                  <a:schemeClr val="tx1"/>
                </a:solidFill>
              </a:rPr>
              <a:t>movimenti</a:t>
            </a:r>
          </a:p>
        </p:txBody>
      </p:sp>
      <p:sp>
        <p:nvSpPr>
          <p:cNvPr id="13" name="Rettangolo 12"/>
          <p:cNvSpPr/>
          <p:nvPr/>
        </p:nvSpPr>
        <p:spPr>
          <a:xfrm>
            <a:off x="3432176" y="2565872"/>
            <a:ext cx="1223963" cy="5032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tx1"/>
                </a:solidFill>
                <a:hlinkClick r:id="rId3" action="ppaction://hlinkfile"/>
              </a:rPr>
              <a:t>Neutralisti</a:t>
            </a:r>
            <a:endParaRPr lang="it-IT" dirty="0">
              <a:solidFill>
                <a:schemeClr val="tx1"/>
              </a:solidFill>
            </a:endParaRPr>
          </a:p>
        </p:txBody>
      </p:sp>
      <p:sp>
        <p:nvSpPr>
          <p:cNvPr id="14" name="Rettangolo 13"/>
          <p:cNvSpPr/>
          <p:nvPr/>
        </p:nvSpPr>
        <p:spPr>
          <a:xfrm>
            <a:off x="3432176" y="4726458"/>
            <a:ext cx="1439863" cy="5032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a:solidFill>
                  <a:schemeClr val="tx1"/>
                </a:solidFill>
              </a:rPr>
              <a:t>Interventisti</a:t>
            </a:r>
          </a:p>
        </p:txBody>
      </p:sp>
      <p:sp>
        <p:nvSpPr>
          <p:cNvPr id="15" name="Rettangolo 14"/>
          <p:cNvSpPr/>
          <p:nvPr/>
        </p:nvSpPr>
        <p:spPr>
          <a:xfrm>
            <a:off x="5880101" y="1918172"/>
            <a:ext cx="1223963" cy="5032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a:solidFill>
                  <a:schemeClr val="tx1"/>
                </a:solidFill>
              </a:rPr>
              <a:t>Socialisti</a:t>
            </a:r>
          </a:p>
        </p:txBody>
      </p:sp>
      <p:sp>
        <p:nvSpPr>
          <p:cNvPr id="16" name="Rettangolo 15"/>
          <p:cNvSpPr/>
          <p:nvPr/>
        </p:nvSpPr>
        <p:spPr>
          <a:xfrm>
            <a:off x="7824788" y="2349972"/>
            <a:ext cx="1223962" cy="5032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a:solidFill>
                  <a:schemeClr val="tx1"/>
                </a:solidFill>
              </a:rPr>
              <a:t>Cattolici</a:t>
            </a:r>
          </a:p>
        </p:txBody>
      </p:sp>
      <p:sp>
        <p:nvSpPr>
          <p:cNvPr id="17" name="Rettangolo 16"/>
          <p:cNvSpPr/>
          <p:nvPr/>
        </p:nvSpPr>
        <p:spPr>
          <a:xfrm>
            <a:off x="5664201" y="3069109"/>
            <a:ext cx="1223963" cy="504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tx1"/>
                </a:solidFill>
              </a:rPr>
              <a:t>Liberali</a:t>
            </a:r>
          </a:p>
        </p:txBody>
      </p:sp>
      <p:sp>
        <p:nvSpPr>
          <p:cNvPr id="18" name="Rettangolo 17"/>
          <p:cNvSpPr/>
          <p:nvPr/>
        </p:nvSpPr>
        <p:spPr>
          <a:xfrm>
            <a:off x="4440238" y="3861272"/>
            <a:ext cx="1223962" cy="504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tx1"/>
                </a:solidFill>
                <a:hlinkClick r:id="rId4" action="ppaction://hlinkfile"/>
              </a:rPr>
              <a:t>Irredentisti</a:t>
            </a:r>
            <a:endParaRPr lang="it-IT" dirty="0">
              <a:solidFill>
                <a:schemeClr val="tx1"/>
              </a:solidFill>
            </a:endParaRPr>
          </a:p>
        </p:txBody>
      </p:sp>
      <p:sp>
        <p:nvSpPr>
          <p:cNvPr id="19" name="Rettangolo 18"/>
          <p:cNvSpPr/>
          <p:nvPr/>
        </p:nvSpPr>
        <p:spPr>
          <a:xfrm>
            <a:off x="4511675" y="5590058"/>
            <a:ext cx="1296988" cy="5032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a:solidFill>
                  <a:schemeClr val="tx1"/>
                </a:solidFill>
              </a:rPr>
              <a:t>Nazionalisti</a:t>
            </a:r>
          </a:p>
        </p:txBody>
      </p:sp>
      <p:sp>
        <p:nvSpPr>
          <p:cNvPr id="20" name="Rettangolo 19"/>
          <p:cNvSpPr/>
          <p:nvPr/>
        </p:nvSpPr>
        <p:spPr>
          <a:xfrm>
            <a:off x="6167438" y="3861272"/>
            <a:ext cx="1223962" cy="504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a:solidFill>
                  <a:schemeClr val="tx1"/>
                </a:solidFill>
              </a:rPr>
              <a:t>Industriali</a:t>
            </a:r>
          </a:p>
        </p:txBody>
      </p:sp>
      <p:sp>
        <p:nvSpPr>
          <p:cNvPr id="21" name="Rettangolo 20"/>
          <p:cNvSpPr/>
          <p:nvPr/>
        </p:nvSpPr>
        <p:spPr>
          <a:xfrm>
            <a:off x="8040688" y="4221634"/>
            <a:ext cx="1223962" cy="504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a:solidFill>
                  <a:schemeClr val="tx1"/>
                </a:solidFill>
              </a:rPr>
              <a:t>Esercito e Corte</a:t>
            </a:r>
          </a:p>
        </p:txBody>
      </p:sp>
      <p:sp>
        <p:nvSpPr>
          <p:cNvPr id="22" name="Rettangolo 21"/>
          <p:cNvSpPr/>
          <p:nvPr/>
        </p:nvSpPr>
        <p:spPr>
          <a:xfrm>
            <a:off x="6743701" y="5229697"/>
            <a:ext cx="2232025" cy="504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a:solidFill>
                  <a:schemeClr val="tx1"/>
                </a:solidFill>
              </a:rPr>
              <a:t>Alcuni socialisti e democratici</a:t>
            </a:r>
          </a:p>
        </p:txBody>
      </p:sp>
      <p:cxnSp>
        <p:nvCxnSpPr>
          <p:cNvPr id="24" name="Connettore 1 23"/>
          <p:cNvCxnSpPr>
            <a:stCxn id="12" idx="3"/>
            <a:endCxn id="13" idx="2"/>
          </p:cNvCxnSpPr>
          <p:nvPr/>
        </p:nvCxnSpPr>
        <p:spPr>
          <a:xfrm flipV="1">
            <a:off x="3071814" y="3069108"/>
            <a:ext cx="973137" cy="793750"/>
          </a:xfrm>
          <a:prstGeom prst="line">
            <a:avLst/>
          </a:prstGeom>
        </p:spPr>
        <p:style>
          <a:lnRef idx="2">
            <a:schemeClr val="dk1"/>
          </a:lnRef>
          <a:fillRef idx="0">
            <a:schemeClr val="dk1"/>
          </a:fillRef>
          <a:effectRef idx="1">
            <a:schemeClr val="dk1"/>
          </a:effectRef>
          <a:fontRef idx="minor">
            <a:schemeClr val="tx1"/>
          </a:fontRef>
        </p:style>
      </p:cxnSp>
      <p:cxnSp>
        <p:nvCxnSpPr>
          <p:cNvPr id="25" name="Connettore 1 24"/>
          <p:cNvCxnSpPr>
            <a:stCxn id="12" idx="3"/>
            <a:endCxn id="14" idx="0"/>
          </p:cNvCxnSpPr>
          <p:nvPr/>
        </p:nvCxnSpPr>
        <p:spPr>
          <a:xfrm>
            <a:off x="3071814" y="3862858"/>
            <a:ext cx="1081087" cy="863600"/>
          </a:xfrm>
          <a:prstGeom prst="line">
            <a:avLst/>
          </a:prstGeom>
        </p:spPr>
        <p:style>
          <a:lnRef idx="2">
            <a:schemeClr val="dk1"/>
          </a:lnRef>
          <a:fillRef idx="0">
            <a:schemeClr val="dk1"/>
          </a:fillRef>
          <a:effectRef idx="1">
            <a:schemeClr val="dk1"/>
          </a:effectRef>
          <a:fontRef idx="minor">
            <a:schemeClr val="tx1"/>
          </a:fontRef>
        </p:style>
      </p:cxnSp>
      <p:cxnSp>
        <p:nvCxnSpPr>
          <p:cNvPr id="28" name="Connettore 1 27"/>
          <p:cNvCxnSpPr>
            <a:stCxn id="13" idx="3"/>
            <a:endCxn id="15" idx="2"/>
          </p:cNvCxnSpPr>
          <p:nvPr/>
        </p:nvCxnSpPr>
        <p:spPr>
          <a:xfrm flipV="1">
            <a:off x="4656139" y="2421409"/>
            <a:ext cx="1836737" cy="396875"/>
          </a:xfrm>
          <a:prstGeom prst="line">
            <a:avLst/>
          </a:prstGeom>
        </p:spPr>
        <p:style>
          <a:lnRef idx="2">
            <a:schemeClr val="dk1"/>
          </a:lnRef>
          <a:fillRef idx="0">
            <a:schemeClr val="dk1"/>
          </a:fillRef>
          <a:effectRef idx="1">
            <a:schemeClr val="dk1"/>
          </a:effectRef>
          <a:fontRef idx="minor">
            <a:schemeClr val="tx1"/>
          </a:fontRef>
        </p:style>
      </p:cxnSp>
      <p:cxnSp>
        <p:nvCxnSpPr>
          <p:cNvPr id="31" name="Connettore 1 30"/>
          <p:cNvCxnSpPr>
            <a:stCxn id="13" idx="3"/>
            <a:endCxn id="16" idx="1"/>
          </p:cNvCxnSpPr>
          <p:nvPr/>
        </p:nvCxnSpPr>
        <p:spPr>
          <a:xfrm flipV="1">
            <a:off x="4656138" y="2602383"/>
            <a:ext cx="3168650" cy="215900"/>
          </a:xfrm>
          <a:prstGeom prst="line">
            <a:avLst/>
          </a:prstGeom>
        </p:spPr>
        <p:style>
          <a:lnRef idx="2">
            <a:schemeClr val="dk1"/>
          </a:lnRef>
          <a:fillRef idx="0">
            <a:schemeClr val="dk1"/>
          </a:fillRef>
          <a:effectRef idx="1">
            <a:schemeClr val="dk1"/>
          </a:effectRef>
          <a:fontRef idx="minor">
            <a:schemeClr val="tx1"/>
          </a:fontRef>
        </p:style>
      </p:cxnSp>
      <p:cxnSp>
        <p:nvCxnSpPr>
          <p:cNvPr id="34" name="Connettore 1 33"/>
          <p:cNvCxnSpPr>
            <a:stCxn id="13" idx="3"/>
            <a:endCxn id="17" idx="0"/>
          </p:cNvCxnSpPr>
          <p:nvPr/>
        </p:nvCxnSpPr>
        <p:spPr>
          <a:xfrm>
            <a:off x="4656139" y="2818284"/>
            <a:ext cx="1620837" cy="250825"/>
          </a:xfrm>
          <a:prstGeom prst="line">
            <a:avLst/>
          </a:prstGeom>
        </p:spPr>
        <p:style>
          <a:lnRef idx="2">
            <a:schemeClr val="dk1"/>
          </a:lnRef>
          <a:fillRef idx="0">
            <a:schemeClr val="dk1"/>
          </a:fillRef>
          <a:effectRef idx="1">
            <a:schemeClr val="dk1"/>
          </a:effectRef>
          <a:fontRef idx="minor">
            <a:schemeClr val="tx1"/>
          </a:fontRef>
        </p:style>
      </p:cxnSp>
      <p:cxnSp>
        <p:nvCxnSpPr>
          <p:cNvPr id="38" name="Connettore 1 37"/>
          <p:cNvCxnSpPr>
            <a:stCxn id="14" idx="3"/>
            <a:endCxn id="19" idx="0"/>
          </p:cNvCxnSpPr>
          <p:nvPr/>
        </p:nvCxnSpPr>
        <p:spPr>
          <a:xfrm>
            <a:off x="4872039" y="4978872"/>
            <a:ext cx="288925" cy="611187"/>
          </a:xfrm>
          <a:prstGeom prst="line">
            <a:avLst/>
          </a:prstGeom>
        </p:spPr>
        <p:style>
          <a:lnRef idx="2">
            <a:schemeClr val="dk1"/>
          </a:lnRef>
          <a:fillRef idx="0">
            <a:schemeClr val="dk1"/>
          </a:fillRef>
          <a:effectRef idx="1">
            <a:schemeClr val="dk1"/>
          </a:effectRef>
          <a:fontRef idx="minor">
            <a:schemeClr val="tx1"/>
          </a:fontRef>
        </p:style>
      </p:cxnSp>
      <p:cxnSp>
        <p:nvCxnSpPr>
          <p:cNvPr id="41" name="Connettore 1 40"/>
          <p:cNvCxnSpPr>
            <a:stCxn id="14" idx="3"/>
            <a:endCxn id="18" idx="2"/>
          </p:cNvCxnSpPr>
          <p:nvPr/>
        </p:nvCxnSpPr>
        <p:spPr>
          <a:xfrm flipV="1">
            <a:off x="4872039" y="4366097"/>
            <a:ext cx="180975" cy="612775"/>
          </a:xfrm>
          <a:prstGeom prst="line">
            <a:avLst/>
          </a:prstGeom>
        </p:spPr>
        <p:style>
          <a:lnRef idx="2">
            <a:schemeClr val="dk1"/>
          </a:lnRef>
          <a:fillRef idx="0">
            <a:schemeClr val="dk1"/>
          </a:fillRef>
          <a:effectRef idx="1">
            <a:schemeClr val="dk1"/>
          </a:effectRef>
          <a:fontRef idx="minor">
            <a:schemeClr val="tx1"/>
          </a:fontRef>
        </p:style>
      </p:cxnSp>
      <p:cxnSp>
        <p:nvCxnSpPr>
          <p:cNvPr id="44" name="Connettore 1 43"/>
          <p:cNvCxnSpPr>
            <a:stCxn id="14" idx="3"/>
            <a:endCxn id="20" idx="2"/>
          </p:cNvCxnSpPr>
          <p:nvPr/>
        </p:nvCxnSpPr>
        <p:spPr>
          <a:xfrm flipV="1">
            <a:off x="4872039" y="4366097"/>
            <a:ext cx="1908175" cy="612775"/>
          </a:xfrm>
          <a:prstGeom prst="line">
            <a:avLst/>
          </a:prstGeom>
        </p:spPr>
        <p:style>
          <a:lnRef idx="2">
            <a:schemeClr val="dk1"/>
          </a:lnRef>
          <a:fillRef idx="0">
            <a:schemeClr val="dk1"/>
          </a:fillRef>
          <a:effectRef idx="1">
            <a:schemeClr val="dk1"/>
          </a:effectRef>
          <a:fontRef idx="minor">
            <a:schemeClr val="tx1"/>
          </a:fontRef>
        </p:style>
      </p:cxnSp>
      <p:cxnSp>
        <p:nvCxnSpPr>
          <p:cNvPr id="47" name="Connettore 1 46"/>
          <p:cNvCxnSpPr>
            <a:stCxn id="14" idx="3"/>
            <a:endCxn id="21" idx="1"/>
          </p:cNvCxnSpPr>
          <p:nvPr/>
        </p:nvCxnSpPr>
        <p:spPr>
          <a:xfrm flipV="1">
            <a:off x="4872038" y="4474047"/>
            <a:ext cx="3168650" cy="504825"/>
          </a:xfrm>
          <a:prstGeom prst="line">
            <a:avLst/>
          </a:prstGeom>
        </p:spPr>
        <p:style>
          <a:lnRef idx="2">
            <a:schemeClr val="dk1"/>
          </a:lnRef>
          <a:fillRef idx="0">
            <a:schemeClr val="dk1"/>
          </a:fillRef>
          <a:effectRef idx="1">
            <a:schemeClr val="dk1"/>
          </a:effectRef>
          <a:fontRef idx="minor">
            <a:schemeClr val="tx1"/>
          </a:fontRef>
        </p:style>
      </p:cxnSp>
      <p:cxnSp>
        <p:nvCxnSpPr>
          <p:cNvPr id="50" name="Connettore 1 49"/>
          <p:cNvCxnSpPr>
            <a:stCxn id="14" idx="3"/>
          </p:cNvCxnSpPr>
          <p:nvPr/>
        </p:nvCxnSpPr>
        <p:spPr>
          <a:xfrm>
            <a:off x="4872039" y="4978872"/>
            <a:ext cx="3311525" cy="250825"/>
          </a:xfrm>
          <a:prstGeom prst="line">
            <a:avLst/>
          </a:prstGeom>
        </p:spPr>
        <p:style>
          <a:lnRef idx="2">
            <a:schemeClr val="dk1"/>
          </a:lnRef>
          <a:fillRef idx="0">
            <a:schemeClr val="dk1"/>
          </a:fillRef>
          <a:effectRef idx="1">
            <a:schemeClr val="dk1"/>
          </a:effectRef>
          <a:fontRef idx="minor">
            <a:schemeClr val="tx1"/>
          </a:fontRef>
        </p:style>
      </p:cxnSp>
      <p:cxnSp>
        <p:nvCxnSpPr>
          <p:cNvPr id="29"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53"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par>
                                <p:cTn id="21" presetID="53"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checkerboard(across)">
                                      <p:cBhvr>
                                        <p:cTn id="35" dur="500"/>
                                        <p:tgtEl>
                                          <p:spTgt spid="28"/>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checkerboard(across)">
                                      <p:cBhvr>
                                        <p:cTn id="38" dur="500"/>
                                        <p:tgtEl>
                                          <p:spTgt spid="1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ox(in)">
                                      <p:cBhvr>
                                        <p:cTn id="43" dur="500"/>
                                        <p:tgtEl>
                                          <p:spTgt spid="31"/>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ox(in)">
                                      <p:cBhvr>
                                        <p:cTn id="46" dur="500"/>
                                        <p:tgtEl>
                                          <p:spTgt spid="1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box(in)">
                                      <p:cBhvr>
                                        <p:cTn id="51" dur="500"/>
                                        <p:tgtEl>
                                          <p:spTgt spid="34"/>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ox(in)">
                                      <p:cBhvr>
                                        <p:cTn id="54" dur="500"/>
                                        <p:tgtEl>
                                          <p:spTgt spid="1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linds(horizontal)">
                                      <p:cBhvr>
                                        <p:cTn id="59" dur="500"/>
                                        <p:tgtEl>
                                          <p:spTgt spid="18"/>
                                        </p:tgtEl>
                                      </p:cBhvr>
                                    </p:animEffect>
                                  </p:childTnLst>
                                </p:cTn>
                              </p:par>
                              <p:par>
                                <p:cTn id="60" presetID="3" presetClass="entr" presetSubtype="10" fill="hold"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blinds(horizontal)">
                                      <p:cBhvr>
                                        <p:cTn id="62" dur="500"/>
                                        <p:tgtEl>
                                          <p:spTgt spid="4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blinds(horizontal)">
                                      <p:cBhvr>
                                        <p:cTn id="67" dur="500"/>
                                        <p:tgtEl>
                                          <p:spTgt spid="38"/>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linds(horizontal)">
                                      <p:cBhvr>
                                        <p:cTn id="70" dur="500"/>
                                        <p:tgtEl>
                                          <p:spTgt spid="1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blinds(horizontal)">
                                      <p:cBhvr>
                                        <p:cTn id="75" dur="500"/>
                                        <p:tgtEl>
                                          <p:spTgt spid="20"/>
                                        </p:tgtEl>
                                      </p:cBhvr>
                                    </p:animEffect>
                                  </p:childTnLst>
                                </p:cTn>
                              </p:par>
                              <p:par>
                                <p:cTn id="76" presetID="3" presetClass="entr" presetSubtype="10" fill="hold"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blinds(horizontal)">
                                      <p:cBhvr>
                                        <p:cTn id="78" dur="500"/>
                                        <p:tgtEl>
                                          <p:spTgt spid="44"/>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3" presetClass="entr" presetSubtype="10" fill="hold" nodeType="click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blinds(horizontal)">
                                      <p:cBhvr>
                                        <p:cTn id="83" dur="500"/>
                                        <p:tgtEl>
                                          <p:spTgt spid="47"/>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blinds(horizontal)">
                                      <p:cBhvr>
                                        <p:cTn id="86" dur="500"/>
                                        <p:tgtEl>
                                          <p:spTgt spid="21"/>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 presetClass="entr" presetSubtype="10" fill="hold" nodeType="click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blinds(horizontal)">
                                      <p:cBhvr>
                                        <p:cTn id="91" dur="500"/>
                                        <p:tgtEl>
                                          <p:spTgt spid="50"/>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blinds(horizontal)">
                                      <p:cBhvr>
                                        <p:cTn id="9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asellaDiTesto 2"/>
          <p:cNvSpPr txBox="1">
            <a:spLocks noChangeArrowheads="1"/>
          </p:cNvSpPr>
          <p:nvPr/>
        </p:nvSpPr>
        <p:spPr bwMode="auto">
          <a:xfrm>
            <a:off x="551384" y="836613"/>
            <a:ext cx="6768751"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spcAft>
                <a:spcPts val="600"/>
              </a:spcAft>
              <a:buFont typeface="Wingdings" panose="05000000000000000000" pitchFamily="2" charset="2"/>
              <a:buChar char="Ø"/>
            </a:pPr>
            <a:r>
              <a:rPr lang="it-IT" altLang="it-IT" sz="1600" dirty="0" smtClean="0"/>
              <a:t>febbraio/marzo </a:t>
            </a:r>
            <a:r>
              <a:rPr lang="it-IT" altLang="it-IT" sz="1600" dirty="0"/>
              <a:t>-  Manifestazioni e scontri di interventisti in varie città d'Italia, </a:t>
            </a:r>
            <a:r>
              <a:rPr lang="it-IT" altLang="it-IT" sz="1600" dirty="0" smtClean="0"/>
              <a:t>soprattutto </a:t>
            </a:r>
            <a:r>
              <a:rPr lang="it-IT" altLang="it-IT" sz="1600" dirty="0"/>
              <a:t>al Nord, sostenute da Mussolini e D’Annunzio</a:t>
            </a:r>
          </a:p>
          <a:p>
            <a:pPr eaLnBrk="1" hangingPunct="1">
              <a:spcAft>
                <a:spcPts val="600"/>
              </a:spcAft>
              <a:buFont typeface="Wingdings" panose="05000000000000000000" pitchFamily="2" charset="2"/>
              <a:buChar char="Ø"/>
            </a:pPr>
            <a:r>
              <a:rPr lang="it-IT" altLang="it-IT" sz="1600" dirty="0" smtClean="0"/>
              <a:t>  Quattro alternative:</a:t>
            </a:r>
          </a:p>
          <a:p>
            <a:pPr marL="285750" eaLnBrk="1" hangingPunct="1">
              <a:spcAft>
                <a:spcPts val="600"/>
              </a:spcAft>
            </a:pPr>
            <a:r>
              <a:rPr lang="it-IT" altLang="it-IT" sz="1600" dirty="0" smtClean="0"/>
              <a:t>   1</a:t>
            </a:r>
            <a:r>
              <a:rPr lang="it-IT" altLang="it-IT" sz="1600" dirty="0"/>
              <a:t>. ingresso in guerra con gli Imperi Centrali</a:t>
            </a:r>
          </a:p>
          <a:p>
            <a:pPr lvl="1" eaLnBrk="1" hangingPunct="1">
              <a:spcAft>
                <a:spcPts val="600"/>
              </a:spcAft>
            </a:pPr>
            <a:r>
              <a:rPr lang="it-IT" altLang="it-IT" sz="1600" dirty="0"/>
              <a:t>2. mantenimento neutralità</a:t>
            </a:r>
          </a:p>
          <a:p>
            <a:pPr lvl="1" eaLnBrk="1" hangingPunct="1">
              <a:spcAft>
                <a:spcPts val="600"/>
              </a:spcAft>
            </a:pPr>
            <a:r>
              <a:rPr lang="it-IT" altLang="it-IT" sz="1600" dirty="0"/>
              <a:t>3. neutralità negoziata con Vienna</a:t>
            </a:r>
          </a:p>
          <a:p>
            <a:pPr lvl="1" eaLnBrk="1" hangingPunct="1">
              <a:spcAft>
                <a:spcPts val="600"/>
              </a:spcAft>
            </a:pPr>
            <a:r>
              <a:rPr lang="it-IT" altLang="it-IT" sz="1600" dirty="0"/>
              <a:t>4. ingresso in guerra con l’Intesa</a:t>
            </a:r>
          </a:p>
          <a:p>
            <a:pPr marL="285750" indent="-285750" eaLnBrk="1" hangingPunct="1">
              <a:spcAft>
                <a:spcPts val="600"/>
              </a:spcAft>
              <a:buFont typeface="Wingdings" panose="05000000000000000000" pitchFamily="2" charset="2"/>
              <a:buChar char="Ø"/>
            </a:pPr>
            <a:r>
              <a:rPr lang="it-IT" altLang="it-IT" sz="1600" b="1" dirty="0" smtClean="0"/>
              <a:t>necessità </a:t>
            </a:r>
            <a:r>
              <a:rPr lang="it-IT" altLang="it-IT" sz="1600" b="1" dirty="0"/>
              <a:t>di negoziare con tutti</a:t>
            </a:r>
          </a:p>
        </p:txBody>
      </p:sp>
      <p:sp>
        <p:nvSpPr>
          <p:cNvPr id="19459" name="Title 1"/>
          <p:cNvSpPr>
            <a:spLocks noGrp="1"/>
          </p:cNvSpPr>
          <p:nvPr>
            <p:ph type="title" idx="4294967295"/>
          </p:nvPr>
        </p:nvSpPr>
        <p:spPr>
          <a:xfrm>
            <a:off x="1970088" y="58738"/>
            <a:ext cx="8229600" cy="633412"/>
          </a:xfrm>
        </p:spPr>
        <p:txBody>
          <a:bodyPr/>
          <a:lstStyle/>
          <a:p>
            <a:pPr eaLnBrk="1" hangingPunct="1"/>
            <a:r>
              <a:rPr lang="it-IT" altLang="it-IT" sz="3600">
                <a:solidFill>
                  <a:srgbClr val="0070C0"/>
                </a:solidFill>
              </a:rPr>
              <a:t>Il Patto di Londra</a:t>
            </a:r>
          </a:p>
        </p:txBody>
      </p:sp>
      <p:pic>
        <p:nvPicPr>
          <p:cNvPr id="19463" name="Picture 2" descr="https://upload.wikimedia.org/wikipedia/commons/thumb/d/df/Equilibrio_europeo_1914.jpg/300px-Equilibrio_europeo_1914.jpg">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9600" y="836614"/>
            <a:ext cx="39370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CasellaDiTesto 2"/>
          <p:cNvSpPr txBox="1">
            <a:spLocks noChangeArrowheads="1"/>
          </p:cNvSpPr>
          <p:nvPr/>
        </p:nvSpPr>
        <p:spPr bwMode="auto">
          <a:xfrm>
            <a:off x="551384" y="3468689"/>
            <a:ext cx="10945216"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spcAft>
                <a:spcPts val="600"/>
              </a:spcAft>
              <a:buFont typeface="Wingdings" panose="05000000000000000000" pitchFamily="2" charset="2"/>
              <a:buChar char="Ø"/>
            </a:pPr>
            <a:r>
              <a:rPr lang="it-IT" altLang="it-IT" sz="1600" dirty="0" smtClean="0"/>
              <a:t>marzo </a:t>
            </a:r>
            <a:r>
              <a:rPr lang="it-IT" altLang="it-IT" sz="1600" dirty="0"/>
              <a:t>- L'Austria promette all'Italia la cessione del solo Trentino, con riluttanza</a:t>
            </a:r>
          </a:p>
          <a:p>
            <a:pPr marL="285750" indent="-285750" eaLnBrk="1" hangingPunct="1">
              <a:spcAft>
                <a:spcPts val="600"/>
              </a:spcAft>
              <a:buFont typeface="Wingdings" panose="05000000000000000000" pitchFamily="2" charset="2"/>
              <a:buChar char="Ø"/>
            </a:pPr>
            <a:r>
              <a:rPr lang="it-IT" altLang="it-IT" sz="1600" dirty="0" smtClean="0"/>
              <a:t>26 </a:t>
            </a:r>
            <a:r>
              <a:rPr lang="it-IT" altLang="it-IT" sz="1600" dirty="0"/>
              <a:t>aprile - L'Italia firma segretamente il </a:t>
            </a:r>
            <a:r>
              <a:rPr lang="it-IT" altLang="it-IT" sz="1600" b="1" dirty="0"/>
              <a:t>Patto di Londra</a:t>
            </a:r>
            <a:r>
              <a:rPr lang="it-IT" altLang="it-IT" sz="1600" dirty="0"/>
              <a:t> con la Triplice Intesa con cui si impegnava a scendere in guerra entro un mese in cambio di cospicui compensi territoriali. Disconosciuto dagli Stati Uniti quando poi intervennero </a:t>
            </a:r>
            <a:r>
              <a:rPr lang="it-IT" altLang="it-IT" sz="1600" dirty="0" smtClean="0">
                <a:sym typeface="Wingdings" panose="05000000000000000000" pitchFamily="2" charset="2"/>
              </a:rPr>
              <a:t></a:t>
            </a:r>
            <a:r>
              <a:rPr lang="it-IT" altLang="it-IT" sz="1600" dirty="0" smtClean="0"/>
              <a:t> </a:t>
            </a:r>
            <a:r>
              <a:rPr lang="it-IT" altLang="it-IT" sz="1600" dirty="0"/>
              <a:t>vittoria mutilata.</a:t>
            </a:r>
            <a:br>
              <a:rPr lang="it-IT" altLang="it-IT" sz="1600" dirty="0"/>
            </a:br>
            <a:r>
              <a:rPr lang="it-IT" altLang="it-IT" sz="1600" dirty="0" smtClean="0"/>
              <a:t>3 </a:t>
            </a:r>
            <a:r>
              <a:rPr lang="it-IT" altLang="it-IT" sz="1600" dirty="0"/>
              <a:t>maggio – </a:t>
            </a:r>
            <a:r>
              <a:rPr lang="it-IT" altLang="it-IT" sz="1600" dirty="0" err="1"/>
              <a:t>L’italia</a:t>
            </a:r>
            <a:r>
              <a:rPr lang="it-IT" altLang="it-IT" sz="1600" dirty="0"/>
              <a:t> disdice il trattato di Triplice Alleanza.</a:t>
            </a:r>
            <a:endParaRPr lang="it-IT" altLang="it-IT" sz="1600" b="1" dirty="0"/>
          </a:p>
        </p:txBody>
      </p:sp>
      <p:pic>
        <p:nvPicPr>
          <p:cNvPr id="19465" name="Picture 6" descr="Serenissima.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3432" y="4933950"/>
            <a:ext cx="10513168"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1970088" y="58738"/>
            <a:ext cx="8229600" cy="633412"/>
          </a:xfrm>
        </p:spPr>
        <p:txBody>
          <a:bodyPr/>
          <a:lstStyle/>
          <a:p>
            <a:pPr eaLnBrk="1" hangingPunct="1"/>
            <a:r>
              <a:rPr lang="it-IT" altLang="it-IT" sz="3600" dirty="0">
                <a:solidFill>
                  <a:srgbClr val="0070C0"/>
                </a:solidFill>
              </a:rPr>
              <a:t>L’entrata in guerra</a:t>
            </a:r>
          </a:p>
        </p:txBody>
      </p:sp>
      <p:sp>
        <p:nvSpPr>
          <p:cNvPr id="20486" name="CasellaDiTesto 2"/>
          <p:cNvSpPr txBox="1">
            <a:spLocks noChangeArrowheads="1"/>
          </p:cNvSpPr>
          <p:nvPr/>
        </p:nvSpPr>
        <p:spPr bwMode="auto">
          <a:xfrm>
            <a:off x="551384" y="980728"/>
            <a:ext cx="11017224" cy="561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spcAft>
                <a:spcPts val="600"/>
              </a:spcAft>
              <a:buFont typeface="Wingdings" panose="05000000000000000000" pitchFamily="2" charset="2"/>
              <a:buChar char="Ø"/>
            </a:pPr>
            <a:r>
              <a:rPr lang="it-IT" altLang="it-IT" sz="1600" b="1" dirty="0" smtClean="0"/>
              <a:t>Radioso </a:t>
            </a:r>
            <a:r>
              <a:rPr lang="it-IT" altLang="it-IT" sz="1600" b="1" dirty="0"/>
              <a:t>Maggio</a:t>
            </a:r>
            <a:r>
              <a:rPr lang="it-IT" altLang="it-IT" sz="1600" dirty="0"/>
              <a:t> – il 9 maggio Giolitti va a Roma per riprendersi la maggioranza (neutralista) scompaginando i piani del governo e della corte che si erano già segretamente accordati per l’’entrata in guerra. </a:t>
            </a:r>
          </a:p>
          <a:p>
            <a:pPr marL="285750" indent="-285750" eaLnBrk="1" hangingPunct="1">
              <a:spcAft>
                <a:spcPts val="600"/>
              </a:spcAft>
              <a:buFont typeface="Wingdings" panose="05000000000000000000" pitchFamily="2" charset="2"/>
              <a:buChar char="Ø"/>
            </a:pPr>
            <a:r>
              <a:rPr lang="it-IT" altLang="it-IT" sz="1600" dirty="0" smtClean="0"/>
              <a:t>Partì </a:t>
            </a:r>
            <a:r>
              <a:rPr lang="it-IT" altLang="it-IT" sz="1600" dirty="0"/>
              <a:t>una imponente campagna editoriale e propagandistica che, insieme a manifestazioni e scioperi organizzati ad hoc, spinse l’Italia in guerra.</a:t>
            </a:r>
          </a:p>
          <a:p>
            <a:pPr marL="285750" indent="-285750" eaLnBrk="1" hangingPunct="1">
              <a:spcAft>
                <a:spcPts val="600"/>
              </a:spcAft>
              <a:buFont typeface="Wingdings" panose="05000000000000000000" pitchFamily="2" charset="2"/>
              <a:buChar char="Ø"/>
            </a:pPr>
            <a:endParaRPr lang="it-IT" altLang="it-IT" sz="1600" dirty="0" smtClean="0"/>
          </a:p>
          <a:p>
            <a:pPr marL="285750" indent="-285750" eaLnBrk="1" hangingPunct="1">
              <a:spcAft>
                <a:spcPts val="600"/>
              </a:spcAft>
              <a:buFont typeface="Wingdings" panose="05000000000000000000" pitchFamily="2" charset="2"/>
              <a:buChar char="Ø"/>
            </a:pPr>
            <a:r>
              <a:rPr lang="it-IT" altLang="it-IT" sz="1600" dirty="0" smtClean="0"/>
              <a:t>12 </a:t>
            </a:r>
            <a:r>
              <a:rPr lang="it-IT" altLang="it-IT" sz="1600" dirty="0"/>
              <a:t>maggio: il capo del governo Salandra si dimette avendo verificato che la maggioranza parlamentare era neutralista. Giolitti rifiutò però di guidare il governo e non si riuscì a trovare nessun neutralista disposto a farlo. </a:t>
            </a:r>
          </a:p>
          <a:p>
            <a:pPr marL="285750" indent="-285750" eaLnBrk="1" hangingPunct="1">
              <a:spcAft>
                <a:spcPts val="600"/>
              </a:spcAft>
              <a:buFont typeface="Wingdings" panose="05000000000000000000" pitchFamily="2" charset="2"/>
              <a:buChar char="Ø"/>
            </a:pPr>
            <a:endParaRPr lang="it-IT" altLang="it-IT" sz="1600" dirty="0" smtClean="0"/>
          </a:p>
          <a:p>
            <a:pPr marL="285750" indent="-285750" eaLnBrk="1" hangingPunct="1">
              <a:spcAft>
                <a:spcPts val="600"/>
              </a:spcAft>
              <a:buFont typeface="Wingdings" panose="05000000000000000000" pitchFamily="2" charset="2"/>
              <a:buChar char="Ø"/>
            </a:pPr>
            <a:r>
              <a:rPr lang="it-IT" altLang="it-IT" sz="1600" dirty="0" smtClean="0"/>
              <a:t>18 </a:t>
            </a:r>
            <a:r>
              <a:rPr lang="it-IT" altLang="it-IT" sz="1600" dirty="0"/>
              <a:t>maggio: Il re ridiede l’incarico a Salandra</a:t>
            </a:r>
          </a:p>
          <a:p>
            <a:pPr marL="285750" indent="-285750" eaLnBrk="1" hangingPunct="1">
              <a:spcAft>
                <a:spcPts val="600"/>
              </a:spcAft>
              <a:buFont typeface="Wingdings" panose="05000000000000000000" pitchFamily="2" charset="2"/>
              <a:buChar char="Ø"/>
            </a:pPr>
            <a:endParaRPr lang="it-IT" altLang="it-IT" sz="1600" dirty="0" smtClean="0"/>
          </a:p>
          <a:p>
            <a:pPr marL="285750" indent="-285750" eaLnBrk="1" hangingPunct="1">
              <a:spcAft>
                <a:spcPts val="600"/>
              </a:spcAft>
              <a:buFont typeface="Wingdings" panose="05000000000000000000" pitchFamily="2" charset="2"/>
              <a:buChar char="Ø"/>
            </a:pPr>
            <a:r>
              <a:rPr lang="it-IT" altLang="it-IT" sz="1600" dirty="0" smtClean="0"/>
              <a:t>20 </a:t>
            </a:r>
            <a:r>
              <a:rPr lang="it-IT" altLang="it-IT" sz="1600" dirty="0"/>
              <a:t>maggio: Salandra chiede al Parlamento i pieni poteri. I 300 parlamentari giolittiani tacquero e votarono a favore, </a:t>
            </a:r>
            <a:r>
              <a:rPr lang="it-IT" altLang="it-IT" sz="1600" dirty="0" smtClean="0"/>
              <a:t>dandogli </a:t>
            </a:r>
            <a:r>
              <a:rPr lang="it-IT" altLang="it-IT" sz="1600" dirty="0"/>
              <a:t>una maggioranza di 407 voti contro 74.</a:t>
            </a:r>
          </a:p>
          <a:p>
            <a:pPr marL="285750" indent="-285750" eaLnBrk="1" hangingPunct="1">
              <a:spcAft>
                <a:spcPts val="600"/>
              </a:spcAft>
              <a:buFont typeface="Wingdings" panose="05000000000000000000" pitchFamily="2" charset="2"/>
              <a:buChar char="Ø"/>
            </a:pPr>
            <a:endParaRPr lang="it-IT" altLang="it-IT" sz="1600" dirty="0" smtClean="0"/>
          </a:p>
          <a:p>
            <a:pPr marL="285750" indent="-285750" eaLnBrk="1" hangingPunct="1">
              <a:spcAft>
                <a:spcPts val="600"/>
              </a:spcAft>
              <a:buFont typeface="Wingdings" panose="05000000000000000000" pitchFamily="2" charset="2"/>
              <a:buChar char="Ø"/>
            </a:pPr>
            <a:r>
              <a:rPr lang="it-IT" altLang="it-IT" sz="1600" dirty="0" smtClean="0"/>
              <a:t>Fu </a:t>
            </a:r>
            <a:r>
              <a:rPr lang="it-IT" altLang="it-IT" sz="1600" dirty="0"/>
              <a:t>l'abdicazione alla volontà della piazza, che a sua volta aveva </a:t>
            </a:r>
            <a:r>
              <a:rPr lang="it-IT" altLang="it-IT" sz="1600" dirty="0" smtClean="0"/>
              <a:t>subito la </a:t>
            </a:r>
            <a:r>
              <a:rPr lang="it-IT" altLang="it-IT" sz="1600" dirty="0"/>
              <a:t>volontà di una minoranza. Il governo ratificò la decisione dell'intervento, il 23 dichiara guerra all’Austria (ma non alla Germania) e il </a:t>
            </a:r>
            <a:r>
              <a:rPr lang="it-IT" altLang="it-IT" sz="1600" b="1" dirty="0"/>
              <a:t>24 maggio l'Italia entrò ufficialmente in guerra</a:t>
            </a:r>
            <a:r>
              <a:rPr lang="it-IT" altLang="it-IT" sz="1600" dirty="0" smtClean="0"/>
              <a:t>.</a:t>
            </a:r>
          </a:p>
          <a:p>
            <a:pPr marL="285750" indent="-285750" eaLnBrk="1" hangingPunct="1">
              <a:spcAft>
                <a:spcPts val="600"/>
              </a:spcAft>
              <a:buFont typeface="Wingdings" panose="05000000000000000000" pitchFamily="2" charset="2"/>
              <a:buChar char="Ø"/>
            </a:pPr>
            <a:r>
              <a:rPr lang="it-IT" altLang="it-IT" sz="1600" dirty="0" smtClean="0"/>
              <a:t>Fu </a:t>
            </a:r>
            <a:r>
              <a:rPr lang="it-IT" altLang="it-IT" sz="1600" dirty="0"/>
              <a:t>il primo atto sovversivo della monarchia contro il parlamento, vero e proprio colpo di stato, prologo a quanto sarebbe successo nel 1922 dopo la “marcia su Roma</a:t>
            </a:r>
            <a:r>
              <a:rPr lang="it-IT" altLang="it-IT" sz="1600" dirty="0" smtClean="0"/>
              <a:t>”.</a:t>
            </a:r>
          </a:p>
          <a:p>
            <a:pPr marL="285750" indent="-285750" eaLnBrk="1" hangingPunct="1">
              <a:spcAft>
                <a:spcPts val="600"/>
              </a:spcAft>
              <a:buFont typeface="Wingdings" panose="05000000000000000000" pitchFamily="2" charset="2"/>
              <a:buChar char="Ø"/>
            </a:pPr>
            <a:r>
              <a:rPr lang="it-IT" altLang="it-IT" sz="1600" b="1" dirty="0" smtClean="0"/>
              <a:t>'O </a:t>
            </a:r>
            <a:r>
              <a:rPr lang="it-IT" altLang="it-IT" sz="1600" b="1" dirty="0" smtClean="0">
                <a:hlinkClick r:id="rId3" action="ppaction://hlinkfile"/>
              </a:rPr>
              <a:t>surdato</a:t>
            </a:r>
            <a:r>
              <a:rPr lang="it-IT" altLang="it-IT" sz="1600" b="1" dirty="0" smtClean="0"/>
              <a:t> </a:t>
            </a:r>
            <a:r>
              <a:rPr lang="it-IT" altLang="it-IT" sz="1600" b="1" dirty="0" smtClean="0">
                <a:hlinkClick r:id="rId4" action="ppaction://hlinkfile"/>
              </a:rPr>
              <a:t>nnamurato</a:t>
            </a:r>
            <a:endParaRPr lang="it-IT" altLang="it-IT" sz="1600" b="1" dirty="0"/>
          </a:p>
        </p:txBody>
      </p:sp>
      <p:cxnSp>
        <p:nvCxnSpPr>
          <p:cNvPr id="7" name="Connettore 1 3"/>
          <p:cNvCxnSpPr/>
          <p:nvPr/>
        </p:nvCxnSpPr>
        <p:spPr>
          <a:xfrm>
            <a:off x="551384" y="765175"/>
            <a:ext cx="11017224"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1970088" y="58738"/>
            <a:ext cx="8229600" cy="633412"/>
          </a:xfrm>
        </p:spPr>
        <p:txBody>
          <a:bodyPr/>
          <a:lstStyle/>
          <a:p>
            <a:pPr eaLnBrk="1" hangingPunct="1"/>
            <a:r>
              <a:rPr lang="it-IT" altLang="it-IT" sz="3600" dirty="0">
                <a:solidFill>
                  <a:srgbClr val="0070C0"/>
                </a:solidFill>
              </a:rPr>
              <a:t>Il fronte </a:t>
            </a:r>
            <a:r>
              <a:rPr lang="it-IT" altLang="it-IT" sz="3600" dirty="0" smtClean="0">
                <a:solidFill>
                  <a:srgbClr val="0070C0"/>
                </a:solidFill>
              </a:rPr>
              <a:t>italiano  </a:t>
            </a:r>
            <a:r>
              <a:rPr lang="it-IT" altLang="it-IT" sz="3600" dirty="0" smtClean="0">
                <a:solidFill>
                  <a:srgbClr val="0070C0"/>
                </a:solidFill>
                <a:sym typeface="Wingdings" panose="05000000000000000000" pitchFamily="2" charset="2"/>
                <a:hlinkClick r:id="rId3" action="ppaction://hlinkfile"/>
              </a:rPr>
              <a:t></a:t>
            </a:r>
            <a:endParaRPr lang="it-IT" altLang="it-IT" sz="3600" dirty="0">
              <a:solidFill>
                <a:srgbClr val="0070C0"/>
              </a:solidFill>
            </a:endParaRPr>
          </a:p>
        </p:txBody>
      </p:sp>
      <p:pic>
        <p:nvPicPr>
          <p:cNvPr id="21507" name="Picture 2" descr="http://images.treccani.it/enc/media/share/images/orig//system/galleries/NPT/VOL_4/IMMAGINI/guerra_mondiale_prima_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0" y="549275"/>
            <a:ext cx="8135938"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5288</Words>
  <Application>Microsoft Office PowerPoint</Application>
  <PresentationFormat>Widescreen</PresentationFormat>
  <Paragraphs>395</Paragraphs>
  <Slides>37</Slides>
  <Notes>37</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37</vt:i4>
      </vt:variant>
    </vt:vector>
  </HeadingPairs>
  <TitlesOfParts>
    <vt:vector size="41" baseType="lpstr">
      <vt:lpstr>Arial</vt:lpstr>
      <vt:lpstr>Calibri</vt:lpstr>
      <vt:lpstr>Wingdings</vt:lpstr>
      <vt:lpstr>Tema di Office</vt:lpstr>
      <vt:lpstr>1915-1918  La GRANDE GUERRA</vt:lpstr>
      <vt:lpstr>1915</vt:lpstr>
      <vt:lpstr>1915 (2)</vt:lpstr>
      <vt:lpstr>Fronte ottomano</vt:lpstr>
      <vt:lpstr>Lo stallo, e la ricerca di una via d’uscita</vt:lpstr>
      <vt:lpstr>L’Italia verso la guerra</vt:lpstr>
      <vt:lpstr>Il Patto di Londra</vt:lpstr>
      <vt:lpstr>L’entrata in guerra</vt:lpstr>
      <vt:lpstr>Il fronte italiano  </vt:lpstr>
      <vt:lpstr>Il piano strategico di Cadorna</vt:lpstr>
      <vt:lpstr>L’Inizio delle ostilità</vt:lpstr>
      <vt:lpstr>Le  12 battaglie dell'Isonzo</vt:lpstr>
      <vt:lpstr>Le battaglie dell’Isonzo</vt:lpstr>
      <vt:lpstr>La Guerra Bianca (Il fronte alpino)   </vt:lpstr>
      <vt:lpstr>Presentazione standard di PowerPoint</vt:lpstr>
      <vt:lpstr>Per il resto...</vt:lpstr>
      <vt:lpstr>1916</vt:lpstr>
      <vt:lpstr>1916</vt:lpstr>
      <vt:lpstr>1917</vt:lpstr>
      <vt:lpstr>1917 – La Rivoluzione Russa</vt:lpstr>
      <vt:lpstr>1917 – La linea Hindeburg</vt:lpstr>
      <vt:lpstr>1917 – Arrivano  i nostri</vt:lpstr>
      <vt:lpstr>1917 - Lawrence d’Arabia</vt:lpstr>
      <vt:lpstr>1917 - Il fronte italiano</vt:lpstr>
      <vt:lpstr>1917 - Caporetto</vt:lpstr>
      <vt:lpstr>1917 – Chi va e chi viene</vt:lpstr>
      <vt:lpstr>1918</vt:lpstr>
      <vt:lpstr>1918: i 14 punti di Wilson</vt:lpstr>
      <vt:lpstr>1918: i 14 punti di Wilson (2)</vt:lpstr>
      <vt:lpstr>1918: La guerra continua</vt:lpstr>
      <vt:lpstr>1918: L’atto finale</vt:lpstr>
      <vt:lpstr>Conseguenze: la spagnola</vt:lpstr>
      <vt:lpstr>Conseguenze: caduta di 4 imperi</vt:lpstr>
      <vt:lpstr>Altre conseguenze</vt:lpstr>
      <vt:lpstr>Scenario a fine guerra</vt:lpstr>
      <vt:lpstr>1918 - Chi va e chi viene</vt:lpstr>
      <vt:lpstr>continua...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 1896 AL 1909 - Storia del 900 attraverso i motivi più popolari -</dc:title>
  <dc:creator/>
  <cp:lastModifiedBy/>
  <cp:revision>4</cp:revision>
  <dcterms:created xsi:type="dcterms:W3CDTF">2015-05-31T16:57:33Z</dcterms:created>
  <dcterms:modified xsi:type="dcterms:W3CDTF">2025-04-10T08:40:46Z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TC101671259990</vt:lpwstr>
  </property>
</Properties>
</file>